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Now Bold" charset="1" panose="00000800000000000000"/>
      <p:regular r:id="rId29"/>
    </p:embeddedFont>
    <p:embeddedFont>
      <p:font typeface="DM Sans Italics" charset="1" panose="00000000000000000000"/>
      <p:regular r:id="rId30"/>
    </p:embeddedFont>
    <p:embeddedFont>
      <p:font typeface="Arimo" charset="1" panose="020B0604020202020204"/>
      <p:regular r:id="rId31"/>
    </p:embeddedFont>
    <p:embeddedFont>
      <p:font typeface="DM Sans" charset="1" panose="0000000000000000000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12.png" Type="http://schemas.openxmlformats.org/officeDocument/2006/relationships/image"/><Relationship Id="rId6" Target="../media/image3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25.png" Type="http://schemas.openxmlformats.org/officeDocument/2006/relationships/image"/><Relationship Id="rId12" Target="../media/image26.svg" Type="http://schemas.openxmlformats.org/officeDocument/2006/relationships/image"/><Relationship Id="rId13" Target="../media/image39.png" Type="http://schemas.openxmlformats.org/officeDocument/2006/relationships/image"/><Relationship Id="rId14" Target="../media/image40.svg" Type="http://schemas.openxmlformats.org/officeDocument/2006/relationships/image"/><Relationship Id="rId15" Target="../media/image12.png" Type="http://schemas.openxmlformats.org/officeDocument/2006/relationships/image"/><Relationship Id="rId2" Target="../media/image1.jpe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1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2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3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44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5.pn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Relationship Id="rId6" Target="../media/image12.pn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46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7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4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jpeg" Type="http://schemas.openxmlformats.org/officeDocument/2006/relationships/image"/><Relationship Id="rId7" Target="../media/image7.png" Type="http://schemas.openxmlformats.org/officeDocument/2006/relationships/image"/><Relationship Id="rId8" Target="../media/image8.svg" Type="http://schemas.openxmlformats.org/officeDocument/2006/relationships/image"/><Relationship Id="rId9" Target="../media/image9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8.svg" Type="http://schemas.openxmlformats.org/officeDocument/2006/relationships/image"/><Relationship Id="rId11" Target="../media/image25.png" Type="http://schemas.openxmlformats.org/officeDocument/2006/relationships/image"/><Relationship Id="rId12" Target="../media/image26.svg" Type="http://schemas.openxmlformats.org/officeDocument/2006/relationships/image"/><Relationship Id="rId13" Target="../media/image39.png" Type="http://schemas.openxmlformats.org/officeDocument/2006/relationships/image"/><Relationship Id="rId14" Target="../media/image40.svg" Type="http://schemas.openxmlformats.org/officeDocument/2006/relationships/image"/><Relationship Id="rId15" Target="../media/image12.png" Type="http://schemas.openxmlformats.org/officeDocument/2006/relationships/image"/><Relationship Id="rId2" Target="../media/image1.jpe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Relationship Id="rId9" Target="../media/image37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49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3.pn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3.jpe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2.pn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png" Type="http://schemas.openxmlformats.org/officeDocument/2006/relationships/image"/><Relationship Id="rId9" Target="../media/image17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12.png" Type="http://schemas.openxmlformats.org/officeDocument/2006/relationships/image"/><Relationship Id="rId6" Target="../media/image2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12.png" Type="http://schemas.openxmlformats.org/officeDocument/2006/relationships/image"/><Relationship Id="rId6" Target="../media/image2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12.png" Type="http://schemas.openxmlformats.org/officeDocument/2006/relationships/image"/><Relationship Id="rId6" Target="../media/image2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502" t="-2251" r="0" b="-2251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748409">
            <a:off x="-2348846" y="9145999"/>
            <a:ext cx="6755091" cy="6130246"/>
          </a:xfrm>
          <a:custGeom>
            <a:avLst/>
            <a:gdLst/>
            <a:ahLst/>
            <a:cxnLst/>
            <a:rect r="r" b="b" t="t" l="l"/>
            <a:pathLst>
              <a:path h="6130246" w="6755091">
                <a:moveTo>
                  <a:pt x="0" y="0"/>
                </a:moveTo>
                <a:lnTo>
                  <a:pt x="6755092" y="0"/>
                </a:lnTo>
                <a:lnTo>
                  <a:pt x="6755092" y="6130245"/>
                </a:lnTo>
                <a:lnTo>
                  <a:pt x="0" y="61302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223819">
            <a:off x="15114606" y="6447855"/>
            <a:ext cx="8908509" cy="8084472"/>
          </a:xfrm>
          <a:custGeom>
            <a:avLst/>
            <a:gdLst/>
            <a:ahLst/>
            <a:cxnLst/>
            <a:rect r="r" b="b" t="t" l="l"/>
            <a:pathLst>
              <a:path h="8084472" w="8908509">
                <a:moveTo>
                  <a:pt x="0" y="0"/>
                </a:moveTo>
                <a:lnTo>
                  <a:pt x="8908509" y="0"/>
                </a:lnTo>
                <a:lnTo>
                  <a:pt x="8908509" y="8084472"/>
                </a:lnTo>
                <a:lnTo>
                  <a:pt x="0" y="80844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205682" y="-2903608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6103104" y="280638"/>
            <a:ext cx="1861108" cy="1861108"/>
            <a:chOff x="0" y="0"/>
            <a:chExt cx="14840029" cy="148400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366471" y="-11891"/>
              <a:ext cx="15572971" cy="14863810"/>
            </a:xfrm>
            <a:custGeom>
              <a:avLst/>
              <a:gdLst/>
              <a:ahLst/>
              <a:cxnLst/>
              <a:rect r="r" b="b" t="t" l="l"/>
              <a:pathLst>
                <a:path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lin ang="2100000"/>
            </a:gra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-156193" y="188812"/>
              <a:ext cx="15152415" cy="14462405"/>
            </a:xfrm>
            <a:custGeom>
              <a:avLst/>
              <a:gdLst/>
              <a:ahLst/>
              <a:cxnLst/>
              <a:rect r="r" b="b" t="t" l="l"/>
              <a:pathLst>
                <a:path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2B1511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3301" y="551024"/>
              <a:ext cx="14393427" cy="13737979"/>
            </a:xfrm>
            <a:custGeom>
              <a:avLst/>
              <a:gdLst/>
              <a:ahLst/>
              <a:cxnLst/>
              <a:rect r="r" b="b" t="t" l="l"/>
              <a:pathLst>
                <a:path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7"/>
              <a:stretch>
                <a:fillRect l="-406" t="0" r="-406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00267" y="1857882"/>
            <a:ext cx="9281403" cy="983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81"/>
              </a:lnSpc>
              <a:spcBef>
                <a:spcPct val="0"/>
              </a:spcBef>
            </a:pPr>
            <a:r>
              <a:rPr lang="en-US" b="true" sz="5741">
                <a:solidFill>
                  <a:srgbClr val="048AFF"/>
                </a:solidFill>
                <a:latin typeface="Now Bold"/>
                <a:ea typeface="Now Bold"/>
                <a:cs typeface="Now Bold"/>
                <a:sym typeface="Now Bold"/>
              </a:rPr>
              <a:t>Що ж таке </a:t>
            </a:r>
            <a:r>
              <a:rPr lang="en-US" b="true" sz="5741">
                <a:solidFill>
                  <a:srgbClr val="7AD3FF"/>
                </a:solidFill>
                <a:latin typeface="Now Bold"/>
                <a:ea typeface="Now Bold"/>
                <a:cs typeface="Now Bold"/>
                <a:sym typeface="Now Bold"/>
              </a:rPr>
              <a:t>Маркетинг?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8344763" y="4270557"/>
            <a:ext cx="17894953" cy="17894953"/>
          </a:xfrm>
          <a:custGeom>
            <a:avLst/>
            <a:gdLst/>
            <a:ahLst/>
            <a:cxnLst/>
            <a:rect r="r" b="b" t="t" l="l"/>
            <a:pathLst>
              <a:path h="17894953" w="17894953">
                <a:moveTo>
                  <a:pt x="0" y="0"/>
                </a:moveTo>
                <a:lnTo>
                  <a:pt x="17894952" y="0"/>
                </a:lnTo>
                <a:lnTo>
                  <a:pt x="17894952" y="17894953"/>
                </a:lnTo>
                <a:lnTo>
                  <a:pt x="0" y="17894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824620" y="-1132633"/>
            <a:ext cx="3308580" cy="3304444"/>
          </a:xfrm>
          <a:custGeom>
            <a:avLst/>
            <a:gdLst/>
            <a:ahLst/>
            <a:cxnLst/>
            <a:rect r="r" b="b" t="t" l="l"/>
            <a:pathLst>
              <a:path h="3304444" w="3308580">
                <a:moveTo>
                  <a:pt x="0" y="0"/>
                </a:moveTo>
                <a:lnTo>
                  <a:pt x="3308580" y="0"/>
                </a:lnTo>
                <a:lnTo>
                  <a:pt x="3308580" y="3304444"/>
                </a:lnTo>
                <a:lnTo>
                  <a:pt x="0" y="33044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570927" y="6723807"/>
            <a:ext cx="3308580" cy="3304444"/>
          </a:xfrm>
          <a:custGeom>
            <a:avLst/>
            <a:gdLst/>
            <a:ahLst/>
            <a:cxnLst/>
            <a:rect r="r" b="b" t="t" l="l"/>
            <a:pathLst>
              <a:path h="3304444" w="3308580">
                <a:moveTo>
                  <a:pt x="0" y="0"/>
                </a:moveTo>
                <a:lnTo>
                  <a:pt x="3308580" y="0"/>
                </a:lnTo>
                <a:lnTo>
                  <a:pt x="3308580" y="3304444"/>
                </a:lnTo>
                <a:lnTo>
                  <a:pt x="0" y="33044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685613" y="1962657"/>
            <a:ext cx="4638727" cy="4638727"/>
          </a:xfrm>
          <a:custGeom>
            <a:avLst/>
            <a:gdLst/>
            <a:ahLst/>
            <a:cxnLst/>
            <a:rect r="r" b="b" t="t" l="l"/>
            <a:pathLst>
              <a:path h="4638727" w="4638727">
                <a:moveTo>
                  <a:pt x="0" y="0"/>
                </a:moveTo>
                <a:lnTo>
                  <a:pt x="4638727" y="0"/>
                </a:lnTo>
                <a:lnTo>
                  <a:pt x="4638727" y="4638727"/>
                </a:lnTo>
                <a:lnTo>
                  <a:pt x="0" y="463872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200267" y="6945619"/>
            <a:ext cx="13103715" cy="3474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7"/>
              </a:lnSpc>
            </a:pPr>
            <a:r>
              <a:rPr lang="en-US" sz="6631" b="true">
                <a:solidFill>
                  <a:srgbClr val="B100E8"/>
                </a:solidFill>
                <a:latin typeface="Now Bold"/>
                <a:ea typeface="Now Bold"/>
                <a:cs typeface="Now Bold"/>
                <a:sym typeface="Now Bold"/>
              </a:rPr>
              <a:t>Макс Калхофф</a:t>
            </a:r>
          </a:p>
          <a:p>
            <a:pPr algn="l">
              <a:lnSpc>
                <a:spcPts val="9217"/>
              </a:lnSpc>
            </a:pPr>
            <a:r>
              <a:rPr lang="en-US" sz="6631" b="true">
                <a:solidFill>
                  <a:srgbClr val="B100E8"/>
                </a:solidFill>
                <a:latin typeface="Now Bold"/>
                <a:ea typeface="Now Bold"/>
                <a:cs typeface="Now Bold"/>
                <a:sym typeface="Now Bold"/>
              </a:rPr>
              <a:t>(Max Kalehoff) </a:t>
            </a:r>
          </a:p>
          <a:p>
            <a:pPr algn="l">
              <a:lnSpc>
                <a:spcPts val="9217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2200267" y="3468479"/>
            <a:ext cx="8525886" cy="1994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2759" i="true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Маркетинг є наукою і мистецтвом залучення, задоволення та утримання покупців з метою отримання прибутку і збільшення цінності організації.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755367" y="3203208"/>
            <a:ext cx="1875852" cy="1875852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1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 flipH="true">
            <a:off x="5631218" y="4141133"/>
            <a:ext cx="7025563" cy="0"/>
          </a:xfrm>
          <a:prstGeom prst="line">
            <a:avLst/>
          </a:prstGeom>
          <a:ln cap="rnd" w="66675">
            <a:solidFill>
              <a:srgbClr val="3652DD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6722347" y="3203208"/>
            <a:ext cx="1875852" cy="1875852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1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689564" y="3203208"/>
            <a:ext cx="1875852" cy="1875852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1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656782" y="3203208"/>
            <a:ext cx="1875852" cy="187585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1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4175390" y="3424358"/>
            <a:ext cx="981744" cy="1249906"/>
          </a:xfrm>
          <a:custGeom>
            <a:avLst/>
            <a:gdLst/>
            <a:ahLst/>
            <a:cxnLst/>
            <a:rect r="r" b="b" t="t" l="l"/>
            <a:pathLst>
              <a:path h="1249906" w="981744">
                <a:moveTo>
                  <a:pt x="0" y="0"/>
                </a:moveTo>
                <a:lnTo>
                  <a:pt x="981744" y="0"/>
                </a:lnTo>
                <a:lnTo>
                  <a:pt x="981744" y="1249906"/>
                </a:lnTo>
                <a:lnTo>
                  <a:pt x="0" y="12499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086689" y="3490212"/>
            <a:ext cx="1147405" cy="1118198"/>
          </a:xfrm>
          <a:custGeom>
            <a:avLst/>
            <a:gdLst/>
            <a:ahLst/>
            <a:cxnLst/>
            <a:rect r="r" b="b" t="t" l="l"/>
            <a:pathLst>
              <a:path h="1118198" w="1147405">
                <a:moveTo>
                  <a:pt x="0" y="0"/>
                </a:moveTo>
                <a:lnTo>
                  <a:pt x="1147405" y="0"/>
                </a:lnTo>
                <a:lnTo>
                  <a:pt x="1147405" y="1118198"/>
                </a:lnTo>
                <a:lnTo>
                  <a:pt x="0" y="11181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096007" y="3600162"/>
            <a:ext cx="1062966" cy="1153119"/>
          </a:xfrm>
          <a:custGeom>
            <a:avLst/>
            <a:gdLst/>
            <a:ahLst/>
            <a:cxnLst/>
            <a:rect r="r" b="b" t="t" l="l"/>
            <a:pathLst>
              <a:path h="1153119" w="1062966">
                <a:moveTo>
                  <a:pt x="0" y="0"/>
                </a:moveTo>
                <a:lnTo>
                  <a:pt x="1062966" y="0"/>
                </a:lnTo>
                <a:lnTo>
                  <a:pt x="1062966" y="1153119"/>
                </a:lnTo>
                <a:lnTo>
                  <a:pt x="0" y="11531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039888" y="3596120"/>
            <a:ext cx="1109639" cy="1018850"/>
          </a:xfrm>
          <a:custGeom>
            <a:avLst/>
            <a:gdLst/>
            <a:ahLst/>
            <a:cxnLst/>
            <a:rect r="r" b="b" t="t" l="l"/>
            <a:pathLst>
              <a:path h="1018850" w="1109639">
                <a:moveTo>
                  <a:pt x="0" y="0"/>
                </a:moveTo>
                <a:lnTo>
                  <a:pt x="1109639" y="0"/>
                </a:lnTo>
                <a:lnTo>
                  <a:pt x="1109639" y="1018850"/>
                </a:lnTo>
                <a:lnTo>
                  <a:pt x="0" y="10188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835354" y="1103305"/>
            <a:ext cx="8617293" cy="8252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62"/>
              </a:lnSpc>
            </a:pPr>
            <a:r>
              <a:rPr lang="en-US" sz="4865" b="true">
                <a:solidFill>
                  <a:srgbClr val="048AFF"/>
                </a:solidFill>
                <a:latin typeface="Now Bold"/>
                <a:ea typeface="Now Bold"/>
                <a:cs typeface="Now Bold"/>
                <a:sym typeface="Now Bold"/>
              </a:rPr>
              <a:t>Маркетингові дії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2995603" y="6615947"/>
            <a:ext cx="2805764" cy="863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4"/>
              </a:lnSpc>
            </a:pPr>
            <a:r>
              <a:rPr lang="en-US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ДОСЛІДЖЕННЯ РИНКУ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026519" y="5612335"/>
            <a:ext cx="1094341" cy="765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73"/>
              </a:lnSpc>
            </a:pPr>
            <a:r>
              <a:rPr lang="en-US" sz="4585" b="true">
                <a:solidFill>
                  <a:srgbClr val="B100E8"/>
                </a:solidFill>
                <a:latin typeface="Now Bold"/>
                <a:ea typeface="Now Bold"/>
                <a:cs typeface="Now Bold"/>
                <a:sym typeface="Now Bold"/>
              </a:rPr>
              <a:t>01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525286" y="6615947"/>
            <a:ext cx="2270212" cy="863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4"/>
              </a:lnSpc>
            </a:pPr>
            <a:r>
              <a:rPr lang="en-US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ЗАЛУЧЕННЯ КЛІЄНТІВ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020648" y="5612335"/>
            <a:ext cx="1094341" cy="765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73"/>
              </a:lnSpc>
            </a:pPr>
            <a:r>
              <a:rPr lang="en-US" sz="4585" b="true">
                <a:solidFill>
                  <a:srgbClr val="B100E8"/>
                </a:solidFill>
                <a:latin typeface="Now Bold"/>
                <a:ea typeface="Now Bold"/>
                <a:cs typeface="Now Bold"/>
                <a:sym typeface="Now Bold"/>
              </a:rPr>
              <a:t>02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492384" y="6615947"/>
            <a:ext cx="2270212" cy="863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4"/>
              </a:lnSpc>
            </a:pPr>
            <a:r>
              <a:rPr lang="en-US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СТВОРЕННЯ ЦІННОСТІ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87747" y="5612335"/>
            <a:ext cx="1094341" cy="765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73"/>
              </a:lnSpc>
            </a:pPr>
            <a:r>
              <a:rPr lang="en-US" sz="4585" b="true">
                <a:solidFill>
                  <a:srgbClr val="B100E8"/>
                </a:solidFill>
                <a:latin typeface="Now Bold"/>
                <a:ea typeface="Now Bold"/>
                <a:cs typeface="Now Bold"/>
                <a:sym typeface="Now Bold"/>
              </a:rPr>
              <a:t>03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486496" y="6615947"/>
            <a:ext cx="2582617" cy="863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4"/>
              </a:lnSpc>
            </a:pPr>
            <a:r>
              <a:rPr lang="en-US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ПІДВИЩЕННЯ ПРОДАЖІВ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981859" y="5612335"/>
            <a:ext cx="1094341" cy="765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73"/>
              </a:lnSpc>
            </a:pPr>
            <a:r>
              <a:rPr lang="en-US" sz="4585" b="true">
                <a:solidFill>
                  <a:srgbClr val="B100E8"/>
                </a:solidFill>
                <a:latin typeface="Now Bold"/>
                <a:ea typeface="Now Bold"/>
                <a:cs typeface="Now Bold"/>
                <a:sym typeface="Now Bold"/>
              </a:rPr>
              <a:t>04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-3829643" y="6244472"/>
            <a:ext cx="8403333" cy="8403333"/>
          </a:xfrm>
          <a:custGeom>
            <a:avLst/>
            <a:gdLst/>
            <a:ahLst/>
            <a:cxnLst/>
            <a:rect r="r" b="b" t="t" l="l"/>
            <a:pathLst>
              <a:path h="8403333" w="8403333">
                <a:moveTo>
                  <a:pt x="0" y="0"/>
                </a:moveTo>
                <a:lnTo>
                  <a:pt x="8403332" y="0"/>
                </a:lnTo>
                <a:lnTo>
                  <a:pt x="8403332" y="8403333"/>
                </a:lnTo>
                <a:lnTo>
                  <a:pt x="0" y="840333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3039888" y="-5722705"/>
            <a:ext cx="11445409" cy="11445409"/>
          </a:xfrm>
          <a:custGeom>
            <a:avLst/>
            <a:gdLst/>
            <a:ahLst/>
            <a:cxnLst/>
            <a:rect r="r" b="b" t="t" l="l"/>
            <a:pathLst>
              <a:path h="11445409" w="11445409">
                <a:moveTo>
                  <a:pt x="0" y="0"/>
                </a:moveTo>
                <a:lnTo>
                  <a:pt x="11445410" y="0"/>
                </a:lnTo>
                <a:lnTo>
                  <a:pt x="11445410" y="11445410"/>
                </a:lnTo>
                <a:lnTo>
                  <a:pt x="0" y="1144541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-2074242" y="-463192"/>
            <a:ext cx="3308580" cy="3304444"/>
          </a:xfrm>
          <a:custGeom>
            <a:avLst/>
            <a:gdLst/>
            <a:ahLst/>
            <a:cxnLst/>
            <a:rect r="r" b="b" t="t" l="l"/>
            <a:pathLst>
              <a:path h="3304444" w="3308580">
                <a:moveTo>
                  <a:pt x="0" y="0"/>
                </a:moveTo>
                <a:lnTo>
                  <a:pt x="3308579" y="0"/>
                </a:lnTo>
                <a:lnTo>
                  <a:pt x="3308579" y="3304444"/>
                </a:lnTo>
                <a:lnTo>
                  <a:pt x="0" y="330444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2496628"/>
            <a:ext cx="18288000" cy="3186081"/>
          </a:xfrm>
          <a:custGeom>
            <a:avLst/>
            <a:gdLst/>
            <a:ahLst/>
            <a:cxnLst/>
            <a:rect r="r" b="b" t="t" l="l"/>
            <a:pathLst>
              <a:path h="3186081" w="18288000">
                <a:moveTo>
                  <a:pt x="0" y="0"/>
                </a:moveTo>
                <a:lnTo>
                  <a:pt x="18288000" y="0"/>
                </a:lnTo>
                <a:lnTo>
                  <a:pt x="18288000" y="3186081"/>
                </a:lnTo>
                <a:lnTo>
                  <a:pt x="0" y="31860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8948" r="0" b="-24551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8314696" y="-8478564"/>
            <a:ext cx="2660496" cy="19289889"/>
            <a:chOff x="0" y="0"/>
            <a:chExt cx="700707" cy="50804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00707" cy="5080464"/>
            </a:xfrm>
            <a:custGeom>
              <a:avLst/>
              <a:gdLst/>
              <a:ahLst/>
              <a:cxnLst/>
              <a:rect r="r" b="b" t="t" l="l"/>
              <a:pathLst>
                <a:path h="5080464" w="700707">
                  <a:moveTo>
                    <a:pt x="40739" y="0"/>
                  </a:moveTo>
                  <a:lnTo>
                    <a:pt x="659967" y="0"/>
                  </a:lnTo>
                  <a:cubicBezTo>
                    <a:pt x="670772" y="0"/>
                    <a:pt x="681134" y="4292"/>
                    <a:pt x="688775" y="11932"/>
                  </a:cubicBezTo>
                  <a:cubicBezTo>
                    <a:pt x="696415" y="19572"/>
                    <a:pt x="700707" y="29935"/>
                    <a:pt x="700707" y="40739"/>
                  </a:cubicBezTo>
                  <a:lnTo>
                    <a:pt x="700707" y="5039725"/>
                  </a:lnTo>
                  <a:cubicBezTo>
                    <a:pt x="700707" y="5062225"/>
                    <a:pt x="682467" y="5080464"/>
                    <a:pt x="659967" y="5080464"/>
                  </a:cubicBezTo>
                  <a:lnTo>
                    <a:pt x="40739" y="5080464"/>
                  </a:lnTo>
                  <a:cubicBezTo>
                    <a:pt x="18240" y="5080464"/>
                    <a:pt x="0" y="5062225"/>
                    <a:pt x="0" y="5039725"/>
                  </a:cubicBezTo>
                  <a:lnTo>
                    <a:pt x="0" y="40739"/>
                  </a:lnTo>
                  <a:cubicBezTo>
                    <a:pt x="0" y="18240"/>
                    <a:pt x="18240" y="0"/>
                    <a:pt x="40739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63000"/>
                  </a:srgbClr>
                </a:gs>
                <a:gs pos="100000">
                  <a:srgbClr val="3533CD">
                    <a:alpha val="63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700707" cy="50899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31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5768824" y="125154"/>
            <a:ext cx="5916538" cy="1968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03"/>
              </a:lnSpc>
              <a:spcBef>
                <a:spcPct val="0"/>
              </a:spcBef>
            </a:pPr>
            <a:r>
              <a:rPr lang="en-US" b="true" sz="561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ДОСЛІДЖЕННЯ РИНКУ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209880" y="7165683"/>
            <a:ext cx="7517213" cy="106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27155" indent="-213577" lvl="1">
              <a:lnSpc>
                <a:spcPts val="2888"/>
              </a:lnSpc>
              <a:buFont typeface="Arial"/>
              <a:buChar char="•"/>
            </a:pPr>
            <a:r>
              <a:rPr lang="en-US" sz="19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Яку потребу “закривають” для себе споживачі ваших товарів та послуг?</a:t>
            </a:r>
          </a:p>
          <a:p>
            <a:pPr algn="l" marL="427155" indent="-213577" lvl="1">
              <a:lnSpc>
                <a:spcPts val="2888"/>
              </a:lnSpc>
              <a:buFont typeface="Arial"/>
              <a:buChar char="•"/>
            </a:pPr>
            <a:r>
              <a:rPr lang="en-US" sz="19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Чого вони бажають, коли купують ваші товари?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378803" y="6633314"/>
            <a:ext cx="5977506" cy="444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9"/>
              </a:lnSpc>
            </a:pPr>
            <a:r>
              <a:rPr lang="en-US" sz="2611" b="true">
                <a:solidFill>
                  <a:srgbClr val="7AD3FF"/>
                </a:solidFill>
                <a:latin typeface="Now Bold"/>
                <a:ea typeface="Now Bold"/>
                <a:cs typeface="Now Bold"/>
                <a:sym typeface="Now Bold"/>
              </a:rPr>
              <a:t>Потреби споживачів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9742087" y="7165683"/>
            <a:ext cx="7517213" cy="10681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27155" indent="-213577" lvl="1">
              <a:lnSpc>
                <a:spcPts val="2888"/>
              </a:lnSpc>
              <a:buFont typeface="Arial"/>
              <a:buChar char="•"/>
            </a:pPr>
            <a:r>
              <a:rPr lang="en-US" sz="19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Як йдуть справи у ваших конкурентів?</a:t>
            </a:r>
          </a:p>
          <a:p>
            <a:pPr algn="l">
              <a:lnSpc>
                <a:spcPts val="2888"/>
              </a:lnSpc>
            </a:pPr>
          </a:p>
          <a:p>
            <a:pPr algn="l" marL="427155" indent="-213577" lvl="1">
              <a:lnSpc>
                <a:spcPts val="2888"/>
              </a:lnSpc>
              <a:buFont typeface="Arial"/>
              <a:buChar char="•"/>
            </a:pPr>
            <a:r>
              <a:rPr lang="en-US" sz="19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Як розвивається ринок, на якому ви працюєте?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905090" y="6633314"/>
            <a:ext cx="3595603" cy="444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9"/>
              </a:lnSpc>
            </a:pPr>
            <a:r>
              <a:rPr lang="en-US" sz="2611" b="true">
                <a:solidFill>
                  <a:srgbClr val="7AD3FF"/>
                </a:solidFill>
                <a:latin typeface="Now Bold"/>
                <a:ea typeface="Now Bold"/>
                <a:cs typeface="Now Bold"/>
                <a:sym typeface="Now Bold"/>
              </a:rPr>
              <a:t>Ринкові тенденції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1973881">
            <a:off x="16364243" y="157414"/>
            <a:ext cx="2770406" cy="2766943"/>
          </a:xfrm>
          <a:custGeom>
            <a:avLst/>
            <a:gdLst/>
            <a:ahLst/>
            <a:cxnLst/>
            <a:rect r="r" b="b" t="t" l="l"/>
            <a:pathLst>
              <a:path h="2766943" w="2770406">
                <a:moveTo>
                  <a:pt x="0" y="0"/>
                </a:moveTo>
                <a:lnTo>
                  <a:pt x="2770406" y="0"/>
                </a:lnTo>
                <a:lnTo>
                  <a:pt x="2770406" y="2766943"/>
                </a:lnTo>
                <a:lnTo>
                  <a:pt x="0" y="27669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583412">
            <a:off x="-2272461" y="8708594"/>
            <a:ext cx="3555448" cy="3551004"/>
          </a:xfrm>
          <a:custGeom>
            <a:avLst/>
            <a:gdLst/>
            <a:ahLst/>
            <a:cxnLst/>
            <a:rect r="r" b="b" t="t" l="l"/>
            <a:pathLst>
              <a:path h="3551004" w="3555448">
                <a:moveTo>
                  <a:pt x="0" y="0"/>
                </a:moveTo>
                <a:lnTo>
                  <a:pt x="3555448" y="0"/>
                </a:lnTo>
                <a:lnTo>
                  <a:pt x="3555448" y="3551004"/>
                </a:lnTo>
                <a:lnTo>
                  <a:pt x="0" y="35510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2183877"/>
            <a:ext cx="18288000" cy="7074423"/>
          </a:xfrm>
          <a:custGeom>
            <a:avLst/>
            <a:gdLst/>
            <a:ahLst/>
            <a:cxnLst/>
            <a:rect r="r" b="b" t="t" l="l"/>
            <a:pathLst>
              <a:path h="7074423" w="18288000">
                <a:moveTo>
                  <a:pt x="0" y="0"/>
                </a:moveTo>
                <a:lnTo>
                  <a:pt x="18288000" y="0"/>
                </a:lnTo>
                <a:lnTo>
                  <a:pt x="18288000" y="7074423"/>
                </a:lnTo>
                <a:lnTo>
                  <a:pt x="0" y="7074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608" r="0" b="-1502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8470899" y="-8634767"/>
            <a:ext cx="2348090" cy="19289889"/>
            <a:chOff x="0" y="0"/>
            <a:chExt cx="618427" cy="50804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8427" cy="5080464"/>
            </a:xfrm>
            <a:custGeom>
              <a:avLst/>
              <a:gdLst/>
              <a:ahLst/>
              <a:cxnLst/>
              <a:rect r="r" b="b" t="t" l="l"/>
              <a:pathLst>
                <a:path h="5080464" w="618427">
                  <a:moveTo>
                    <a:pt x="46160" y="0"/>
                  </a:moveTo>
                  <a:lnTo>
                    <a:pt x="572268" y="0"/>
                  </a:lnTo>
                  <a:cubicBezTo>
                    <a:pt x="584510" y="0"/>
                    <a:pt x="596251" y="4863"/>
                    <a:pt x="604907" y="13520"/>
                  </a:cubicBezTo>
                  <a:cubicBezTo>
                    <a:pt x="613564" y="22176"/>
                    <a:pt x="618427" y="33917"/>
                    <a:pt x="618427" y="46160"/>
                  </a:cubicBezTo>
                  <a:lnTo>
                    <a:pt x="618427" y="5034305"/>
                  </a:lnTo>
                  <a:cubicBezTo>
                    <a:pt x="618427" y="5046547"/>
                    <a:pt x="613564" y="5058288"/>
                    <a:pt x="604907" y="5066945"/>
                  </a:cubicBezTo>
                  <a:cubicBezTo>
                    <a:pt x="596251" y="5075601"/>
                    <a:pt x="584510" y="5080464"/>
                    <a:pt x="572268" y="5080464"/>
                  </a:cubicBezTo>
                  <a:lnTo>
                    <a:pt x="46160" y="5080464"/>
                  </a:lnTo>
                  <a:cubicBezTo>
                    <a:pt x="33917" y="5080464"/>
                    <a:pt x="22176" y="5075601"/>
                    <a:pt x="13520" y="5066945"/>
                  </a:cubicBezTo>
                  <a:cubicBezTo>
                    <a:pt x="4863" y="5058288"/>
                    <a:pt x="0" y="5046547"/>
                    <a:pt x="0" y="5034305"/>
                  </a:cubicBezTo>
                  <a:lnTo>
                    <a:pt x="0" y="46160"/>
                  </a:lnTo>
                  <a:cubicBezTo>
                    <a:pt x="0" y="33917"/>
                    <a:pt x="4863" y="22176"/>
                    <a:pt x="13520" y="13520"/>
                  </a:cubicBezTo>
                  <a:cubicBezTo>
                    <a:pt x="22176" y="4863"/>
                    <a:pt x="33917" y="0"/>
                    <a:pt x="4616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63000"/>
                  </a:srgbClr>
                </a:gs>
                <a:gs pos="100000">
                  <a:srgbClr val="3533CD">
                    <a:alpha val="63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618427" cy="50899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3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1973881">
            <a:off x="16942660" y="6273598"/>
            <a:ext cx="2770406" cy="2766943"/>
          </a:xfrm>
          <a:custGeom>
            <a:avLst/>
            <a:gdLst/>
            <a:ahLst/>
            <a:cxnLst/>
            <a:rect r="r" b="b" t="t" l="l"/>
            <a:pathLst>
              <a:path h="2766943" w="2770406">
                <a:moveTo>
                  <a:pt x="0" y="0"/>
                </a:moveTo>
                <a:lnTo>
                  <a:pt x="2770406" y="0"/>
                </a:lnTo>
                <a:lnTo>
                  <a:pt x="2770406" y="2766942"/>
                </a:lnTo>
                <a:lnTo>
                  <a:pt x="0" y="2766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83412">
            <a:off x="-2138573" y="1073819"/>
            <a:ext cx="3555448" cy="3551004"/>
          </a:xfrm>
          <a:custGeom>
            <a:avLst/>
            <a:gdLst/>
            <a:ahLst/>
            <a:cxnLst/>
            <a:rect r="r" b="b" t="t" l="l"/>
            <a:pathLst>
              <a:path h="3551004" w="3555448">
                <a:moveTo>
                  <a:pt x="0" y="0"/>
                </a:moveTo>
                <a:lnTo>
                  <a:pt x="3555448" y="0"/>
                </a:lnTo>
                <a:lnTo>
                  <a:pt x="3555448" y="3551004"/>
                </a:lnTo>
                <a:lnTo>
                  <a:pt x="0" y="35510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839551" y="466283"/>
            <a:ext cx="8608898" cy="973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03"/>
              </a:lnSpc>
              <a:spcBef>
                <a:spcPct val="0"/>
              </a:spcBef>
            </a:pPr>
            <a:r>
              <a:rPr lang="en-US" b="true" sz="561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ЗАЛУЧЕННЯ КЛІЄНТІВ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39863" y="2184222"/>
            <a:ext cx="18327863" cy="5568010"/>
          </a:xfrm>
          <a:custGeom>
            <a:avLst/>
            <a:gdLst/>
            <a:ahLst/>
            <a:cxnLst/>
            <a:rect r="r" b="b" t="t" l="l"/>
            <a:pathLst>
              <a:path h="5568010" w="18327863">
                <a:moveTo>
                  <a:pt x="0" y="0"/>
                </a:moveTo>
                <a:lnTo>
                  <a:pt x="18327863" y="0"/>
                </a:lnTo>
                <a:lnTo>
                  <a:pt x="18327863" y="5568010"/>
                </a:lnTo>
                <a:lnTo>
                  <a:pt x="0" y="55680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96" t="-296" r="0" b="-296"/>
            </a:stretch>
          </a:blipFill>
        </p:spPr>
      </p:sp>
      <p:grpSp>
        <p:nvGrpSpPr>
          <p:cNvPr name="Group 4" id="4"/>
          <p:cNvGrpSpPr/>
          <p:nvPr/>
        </p:nvGrpSpPr>
        <p:grpSpPr>
          <a:xfrm rot="5400000">
            <a:off x="8470899" y="-8634767"/>
            <a:ext cx="2348090" cy="19289889"/>
            <a:chOff x="0" y="0"/>
            <a:chExt cx="618427" cy="508046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18427" cy="5080464"/>
            </a:xfrm>
            <a:custGeom>
              <a:avLst/>
              <a:gdLst/>
              <a:ahLst/>
              <a:cxnLst/>
              <a:rect r="r" b="b" t="t" l="l"/>
              <a:pathLst>
                <a:path h="5080464" w="618427">
                  <a:moveTo>
                    <a:pt x="46160" y="0"/>
                  </a:moveTo>
                  <a:lnTo>
                    <a:pt x="572268" y="0"/>
                  </a:lnTo>
                  <a:cubicBezTo>
                    <a:pt x="584510" y="0"/>
                    <a:pt x="596251" y="4863"/>
                    <a:pt x="604907" y="13520"/>
                  </a:cubicBezTo>
                  <a:cubicBezTo>
                    <a:pt x="613564" y="22176"/>
                    <a:pt x="618427" y="33917"/>
                    <a:pt x="618427" y="46160"/>
                  </a:cubicBezTo>
                  <a:lnTo>
                    <a:pt x="618427" y="5034305"/>
                  </a:lnTo>
                  <a:cubicBezTo>
                    <a:pt x="618427" y="5046547"/>
                    <a:pt x="613564" y="5058288"/>
                    <a:pt x="604907" y="5066945"/>
                  </a:cubicBezTo>
                  <a:cubicBezTo>
                    <a:pt x="596251" y="5075601"/>
                    <a:pt x="584510" y="5080464"/>
                    <a:pt x="572268" y="5080464"/>
                  </a:cubicBezTo>
                  <a:lnTo>
                    <a:pt x="46160" y="5080464"/>
                  </a:lnTo>
                  <a:cubicBezTo>
                    <a:pt x="33917" y="5080464"/>
                    <a:pt x="22176" y="5075601"/>
                    <a:pt x="13520" y="5066945"/>
                  </a:cubicBezTo>
                  <a:cubicBezTo>
                    <a:pt x="4863" y="5058288"/>
                    <a:pt x="0" y="5046547"/>
                    <a:pt x="0" y="5034305"/>
                  </a:cubicBezTo>
                  <a:lnTo>
                    <a:pt x="0" y="46160"/>
                  </a:lnTo>
                  <a:cubicBezTo>
                    <a:pt x="0" y="33917"/>
                    <a:pt x="4863" y="22176"/>
                    <a:pt x="13520" y="13520"/>
                  </a:cubicBezTo>
                  <a:cubicBezTo>
                    <a:pt x="22176" y="4863"/>
                    <a:pt x="33917" y="0"/>
                    <a:pt x="4616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63000"/>
                  </a:srgbClr>
                </a:gs>
                <a:gs pos="100000">
                  <a:srgbClr val="3533CD">
                    <a:alpha val="63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618427" cy="50899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3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1973881">
            <a:off x="16942660" y="1540688"/>
            <a:ext cx="2770406" cy="2766943"/>
          </a:xfrm>
          <a:custGeom>
            <a:avLst/>
            <a:gdLst/>
            <a:ahLst/>
            <a:cxnLst/>
            <a:rect r="r" b="b" t="t" l="l"/>
            <a:pathLst>
              <a:path h="2766943" w="2770406">
                <a:moveTo>
                  <a:pt x="0" y="0"/>
                </a:moveTo>
                <a:lnTo>
                  <a:pt x="2770406" y="0"/>
                </a:lnTo>
                <a:lnTo>
                  <a:pt x="2770406" y="2766943"/>
                </a:lnTo>
                <a:lnTo>
                  <a:pt x="0" y="27669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83412">
            <a:off x="-1777724" y="5745307"/>
            <a:ext cx="3555448" cy="3551004"/>
          </a:xfrm>
          <a:custGeom>
            <a:avLst/>
            <a:gdLst/>
            <a:ahLst/>
            <a:cxnLst/>
            <a:rect r="r" b="b" t="t" l="l"/>
            <a:pathLst>
              <a:path h="3551004" w="3555448">
                <a:moveTo>
                  <a:pt x="0" y="0"/>
                </a:moveTo>
                <a:lnTo>
                  <a:pt x="3555448" y="0"/>
                </a:lnTo>
                <a:lnTo>
                  <a:pt x="3555448" y="3551003"/>
                </a:lnTo>
                <a:lnTo>
                  <a:pt x="0" y="35510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839551" y="466283"/>
            <a:ext cx="8608898" cy="973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03"/>
              </a:lnSpc>
              <a:spcBef>
                <a:spcPct val="0"/>
              </a:spcBef>
            </a:pPr>
            <a:r>
              <a:rPr lang="en-US" b="true" sz="561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СТВОРЕННЯ ЦІННОСТІ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8470899" y="-8634767"/>
            <a:ext cx="2348090" cy="19289889"/>
            <a:chOff x="0" y="0"/>
            <a:chExt cx="618427" cy="50804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18427" cy="5080464"/>
            </a:xfrm>
            <a:custGeom>
              <a:avLst/>
              <a:gdLst/>
              <a:ahLst/>
              <a:cxnLst/>
              <a:rect r="r" b="b" t="t" l="l"/>
              <a:pathLst>
                <a:path h="5080464" w="618427">
                  <a:moveTo>
                    <a:pt x="46160" y="0"/>
                  </a:moveTo>
                  <a:lnTo>
                    <a:pt x="572268" y="0"/>
                  </a:lnTo>
                  <a:cubicBezTo>
                    <a:pt x="584510" y="0"/>
                    <a:pt x="596251" y="4863"/>
                    <a:pt x="604907" y="13520"/>
                  </a:cubicBezTo>
                  <a:cubicBezTo>
                    <a:pt x="613564" y="22176"/>
                    <a:pt x="618427" y="33917"/>
                    <a:pt x="618427" y="46160"/>
                  </a:cubicBezTo>
                  <a:lnTo>
                    <a:pt x="618427" y="5034305"/>
                  </a:lnTo>
                  <a:cubicBezTo>
                    <a:pt x="618427" y="5046547"/>
                    <a:pt x="613564" y="5058288"/>
                    <a:pt x="604907" y="5066945"/>
                  </a:cubicBezTo>
                  <a:cubicBezTo>
                    <a:pt x="596251" y="5075601"/>
                    <a:pt x="584510" y="5080464"/>
                    <a:pt x="572268" y="5080464"/>
                  </a:cubicBezTo>
                  <a:lnTo>
                    <a:pt x="46160" y="5080464"/>
                  </a:lnTo>
                  <a:cubicBezTo>
                    <a:pt x="33917" y="5080464"/>
                    <a:pt x="22176" y="5075601"/>
                    <a:pt x="13520" y="5066945"/>
                  </a:cubicBezTo>
                  <a:cubicBezTo>
                    <a:pt x="4863" y="5058288"/>
                    <a:pt x="0" y="5046547"/>
                    <a:pt x="0" y="5034305"/>
                  </a:cubicBezTo>
                  <a:lnTo>
                    <a:pt x="0" y="46160"/>
                  </a:lnTo>
                  <a:cubicBezTo>
                    <a:pt x="0" y="33917"/>
                    <a:pt x="4863" y="22176"/>
                    <a:pt x="13520" y="13520"/>
                  </a:cubicBezTo>
                  <a:cubicBezTo>
                    <a:pt x="22176" y="4863"/>
                    <a:pt x="33917" y="0"/>
                    <a:pt x="4616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63000"/>
                  </a:srgbClr>
                </a:gs>
                <a:gs pos="100000">
                  <a:srgbClr val="3533CD">
                    <a:alpha val="63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618427" cy="50899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3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1973881">
            <a:off x="-356503" y="8903529"/>
            <a:ext cx="2770406" cy="2766943"/>
          </a:xfrm>
          <a:custGeom>
            <a:avLst/>
            <a:gdLst/>
            <a:ahLst/>
            <a:cxnLst/>
            <a:rect r="r" b="b" t="t" l="l"/>
            <a:pathLst>
              <a:path h="2766943" w="2770406">
                <a:moveTo>
                  <a:pt x="0" y="0"/>
                </a:moveTo>
                <a:lnTo>
                  <a:pt x="2770406" y="0"/>
                </a:lnTo>
                <a:lnTo>
                  <a:pt x="2770406" y="2766942"/>
                </a:lnTo>
                <a:lnTo>
                  <a:pt x="0" y="2766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83412">
            <a:off x="15460107" y="-1641523"/>
            <a:ext cx="3555448" cy="3551004"/>
          </a:xfrm>
          <a:custGeom>
            <a:avLst/>
            <a:gdLst/>
            <a:ahLst/>
            <a:cxnLst/>
            <a:rect r="r" b="b" t="t" l="l"/>
            <a:pathLst>
              <a:path h="3551004" w="3555448">
                <a:moveTo>
                  <a:pt x="0" y="0"/>
                </a:moveTo>
                <a:lnTo>
                  <a:pt x="3555448" y="0"/>
                </a:lnTo>
                <a:lnTo>
                  <a:pt x="3555448" y="3551004"/>
                </a:lnTo>
                <a:lnTo>
                  <a:pt x="0" y="35510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2184222"/>
            <a:ext cx="18288000" cy="5120640"/>
          </a:xfrm>
          <a:custGeom>
            <a:avLst/>
            <a:gdLst/>
            <a:ahLst/>
            <a:cxnLst/>
            <a:rect r="r" b="b" t="t" l="l"/>
            <a:pathLst>
              <a:path h="5120640" w="18288000">
                <a:moveTo>
                  <a:pt x="0" y="0"/>
                </a:moveTo>
                <a:lnTo>
                  <a:pt x="18288000" y="0"/>
                </a:lnTo>
                <a:lnTo>
                  <a:pt x="18288000" y="5120640"/>
                </a:lnTo>
                <a:lnTo>
                  <a:pt x="0" y="51206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224761" y="484805"/>
            <a:ext cx="10840367" cy="973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03"/>
              </a:lnSpc>
              <a:spcBef>
                <a:spcPct val="0"/>
              </a:spcBef>
            </a:pPr>
            <a:r>
              <a:rPr lang="en-US" b="true" sz="561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ПІДВИЩЕННЯ ПРОДАЖІВ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153369" y="6260175"/>
            <a:ext cx="13672794" cy="1728234"/>
            <a:chOff x="0" y="0"/>
            <a:chExt cx="3601065" cy="45517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601065" cy="455173"/>
            </a:xfrm>
            <a:custGeom>
              <a:avLst/>
              <a:gdLst/>
              <a:ahLst/>
              <a:cxnLst/>
              <a:rect r="r" b="b" t="t" l="l"/>
              <a:pathLst>
                <a:path h="455173" w="3601065">
                  <a:moveTo>
                    <a:pt x="7927" y="0"/>
                  </a:moveTo>
                  <a:lnTo>
                    <a:pt x="3593138" y="0"/>
                  </a:lnTo>
                  <a:cubicBezTo>
                    <a:pt x="3595240" y="0"/>
                    <a:pt x="3597257" y="835"/>
                    <a:pt x="3598743" y="2322"/>
                  </a:cubicBezTo>
                  <a:cubicBezTo>
                    <a:pt x="3600230" y="3808"/>
                    <a:pt x="3601065" y="5825"/>
                    <a:pt x="3601065" y="7927"/>
                  </a:cubicBezTo>
                  <a:lnTo>
                    <a:pt x="3601065" y="447246"/>
                  </a:lnTo>
                  <a:cubicBezTo>
                    <a:pt x="3601065" y="451624"/>
                    <a:pt x="3597516" y="455173"/>
                    <a:pt x="3593138" y="455173"/>
                  </a:cubicBezTo>
                  <a:lnTo>
                    <a:pt x="7927" y="455173"/>
                  </a:lnTo>
                  <a:cubicBezTo>
                    <a:pt x="5825" y="455173"/>
                    <a:pt x="3808" y="454338"/>
                    <a:pt x="2322" y="452851"/>
                  </a:cubicBezTo>
                  <a:cubicBezTo>
                    <a:pt x="835" y="451364"/>
                    <a:pt x="0" y="449348"/>
                    <a:pt x="0" y="447246"/>
                  </a:cubicBezTo>
                  <a:lnTo>
                    <a:pt x="0" y="7927"/>
                  </a:lnTo>
                  <a:cubicBezTo>
                    <a:pt x="0" y="3549"/>
                    <a:pt x="3549" y="0"/>
                    <a:pt x="7927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63000"/>
                  </a:srgbClr>
                </a:gs>
                <a:gs pos="100000">
                  <a:srgbClr val="B100E8">
                    <a:alpha val="63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3601065" cy="46469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3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153369" y="1190366"/>
            <a:ext cx="13672794" cy="4631659"/>
          </a:xfrm>
          <a:custGeom>
            <a:avLst/>
            <a:gdLst/>
            <a:ahLst/>
            <a:cxnLst/>
            <a:rect r="r" b="b" t="t" l="l"/>
            <a:pathLst>
              <a:path h="4631659" w="13672794">
                <a:moveTo>
                  <a:pt x="0" y="0"/>
                </a:moveTo>
                <a:lnTo>
                  <a:pt x="13672794" y="0"/>
                </a:lnTo>
                <a:lnTo>
                  <a:pt x="13672794" y="4631659"/>
                </a:lnTo>
                <a:lnTo>
                  <a:pt x="0" y="46316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773254" y="6711605"/>
            <a:ext cx="14433024" cy="7491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15"/>
              </a:lnSpc>
              <a:spcBef>
                <a:spcPct val="0"/>
              </a:spcBef>
            </a:pPr>
            <a:r>
              <a:rPr lang="en-US" b="true" sz="4399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Стратегічний vs Тактичний маркетинг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200252" y="-6704551"/>
            <a:ext cx="11445409" cy="11445409"/>
          </a:xfrm>
          <a:custGeom>
            <a:avLst/>
            <a:gdLst/>
            <a:ahLst/>
            <a:cxnLst/>
            <a:rect r="r" b="b" t="t" l="l"/>
            <a:pathLst>
              <a:path h="11445409" w="11445409">
                <a:moveTo>
                  <a:pt x="0" y="0"/>
                </a:moveTo>
                <a:lnTo>
                  <a:pt x="11445409" y="0"/>
                </a:lnTo>
                <a:lnTo>
                  <a:pt x="11445409" y="11445410"/>
                </a:lnTo>
                <a:lnTo>
                  <a:pt x="0" y="114454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962669" y="1190366"/>
            <a:ext cx="3308580" cy="3304444"/>
          </a:xfrm>
          <a:custGeom>
            <a:avLst/>
            <a:gdLst/>
            <a:ahLst/>
            <a:cxnLst/>
            <a:rect r="r" b="b" t="t" l="l"/>
            <a:pathLst>
              <a:path h="3304444" w="3308580">
                <a:moveTo>
                  <a:pt x="0" y="0"/>
                </a:moveTo>
                <a:lnTo>
                  <a:pt x="3308580" y="0"/>
                </a:lnTo>
                <a:lnTo>
                  <a:pt x="3308580" y="3304444"/>
                </a:lnTo>
                <a:lnTo>
                  <a:pt x="0" y="330444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049310" y="7124292"/>
            <a:ext cx="1769644" cy="1711728"/>
          </a:xfrm>
          <a:custGeom>
            <a:avLst/>
            <a:gdLst/>
            <a:ahLst/>
            <a:cxnLst/>
            <a:rect r="r" b="b" t="t" l="l"/>
            <a:pathLst>
              <a:path h="1711728" w="1769644">
                <a:moveTo>
                  <a:pt x="0" y="0"/>
                </a:moveTo>
                <a:lnTo>
                  <a:pt x="1769644" y="0"/>
                </a:lnTo>
                <a:lnTo>
                  <a:pt x="1769644" y="1711729"/>
                </a:lnTo>
                <a:lnTo>
                  <a:pt x="0" y="17117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8470899" y="-8634767"/>
            <a:ext cx="2348090" cy="19289889"/>
            <a:chOff x="0" y="0"/>
            <a:chExt cx="618427" cy="50804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18427" cy="5080464"/>
            </a:xfrm>
            <a:custGeom>
              <a:avLst/>
              <a:gdLst/>
              <a:ahLst/>
              <a:cxnLst/>
              <a:rect r="r" b="b" t="t" l="l"/>
              <a:pathLst>
                <a:path h="5080464" w="618427">
                  <a:moveTo>
                    <a:pt x="46160" y="0"/>
                  </a:moveTo>
                  <a:lnTo>
                    <a:pt x="572268" y="0"/>
                  </a:lnTo>
                  <a:cubicBezTo>
                    <a:pt x="584510" y="0"/>
                    <a:pt x="596251" y="4863"/>
                    <a:pt x="604907" y="13520"/>
                  </a:cubicBezTo>
                  <a:cubicBezTo>
                    <a:pt x="613564" y="22176"/>
                    <a:pt x="618427" y="33917"/>
                    <a:pt x="618427" y="46160"/>
                  </a:cubicBezTo>
                  <a:lnTo>
                    <a:pt x="618427" y="5034305"/>
                  </a:lnTo>
                  <a:cubicBezTo>
                    <a:pt x="618427" y="5046547"/>
                    <a:pt x="613564" y="5058288"/>
                    <a:pt x="604907" y="5066945"/>
                  </a:cubicBezTo>
                  <a:cubicBezTo>
                    <a:pt x="596251" y="5075601"/>
                    <a:pt x="584510" y="5080464"/>
                    <a:pt x="572268" y="5080464"/>
                  </a:cubicBezTo>
                  <a:lnTo>
                    <a:pt x="46160" y="5080464"/>
                  </a:lnTo>
                  <a:cubicBezTo>
                    <a:pt x="33917" y="5080464"/>
                    <a:pt x="22176" y="5075601"/>
                    <a:pt x="13520" y="5066945"/>
                  </a:cubicBezTo>
                  <a:cubicBezTo>
                    <a:pt x="4863" y="5058288"/>
                    <a:pt x="0" y="5046547"/>
                    <a:pt x="0" y="5034305"/>
                  </a:cubicBezTo>
                  <a:lnTo>
                    <a:pt x="0" y="46160"/>
                  </a:lnTo>
                  <a:cubicBezTo>
                    <a:pt x="0" y="33917"/>
                    <a:pt x="4863" y="22176"/>
                    <a:pt x="13520" y="13520"/>
                  </a:cubicBezTo>
                  <a:cubicBezTo>
                    <a:pt x="22176" y="4863"/>
                    <a:pt x="33917" y="0"/>
                    <a:pt x="4616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63000"/>
                  </a:srgbClr>
                </a:gs>
                <a:gs pos="100000">
                  <a:srgbClr val="3533CD">
                    <a:alpha val="63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618427" cy="50899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3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1973881">
            <a:off x="-356503" y="8903529"/>
            <a:ext cx="2770406" cy="2766943"/>
          </a:xfrm>
          <a:custGeom>
            <a:avLst/>
            <a:gdLst/>
            <a:ahLst/>
            <a:cxnLst/>
            <a:rect r="r" b="b" t="t" l="l"/>
            <a:pathLst>
              <a:path h="2766943" w="2770406">
                <a:moveTo>
                  <a:pt x="0" y="0"/>
                </a:moveTo>
                <a:lnTo>
                  <a:pt x="2770406" y="0"/>
                </a:lnTo>
                <a:lnTo>
                  <a:pt x="2770406" y="2766942"/>
                </a:lnTo>
                <a:lnTo>
                  <a:pt x="0" y="27669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83412">
            <a:off x="15460107" y="-1641523"/>
            <a:ext cx="3555448" cy="3551004"/>
          </a:xfrm>
          <a:custGeom>
            <a:avLst/>
            <a:gdLst/>
            <a:ahLst/>
            <a:cxnLst/>
            <a:rect r="r" b="b" t="t" l="l"/>
            <a:pathLst>
              <a:path h="3551004" w="3555448">
                <a:moveTo>
                  <a:pt x="0" y="0"/>
                </a:moveTo>
                <a:lnTo>
                  <a:pt x="3555448" y="0"/>
                </a:lnTo>
                <a:lnTo>
                  <a:pt x="3555448" y="3551004"/>
                </a:lnTo>
                <a:lnTo>
                  <a:pt x="0" y="35510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3108960"/>
            <a:ext cx="18288000" cy="4069080"/>
          </a:xfrm>
          <a:custGeom>
            <a:avLst/>
            <a:gdLst/>
            <a:ahLst/>
            <a:cxnLst/>
            <a:rect r="r" b="b" t="t" l="l"/>
            <a:pathLst>
              <a:path h="4069080" w="18288000">
                <a:moveTo>
                  <a:pt x="0" y="0"/>
                </a:moveTo>
                <a:lnTo>
                  <a:pt x="18288000" y="0"/>
                </a:lnTo>
                <a:lnTo>
                  <a:pt x="18288000" y="4069080"/>
                </a:lnTo>
                <a:lnTo>
                  <a:pt x="0" y="4069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224761" y="484805"/>
            <a:ext cx="10840367" cy="973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03"/>
              </a:lnSpc>
              <a:spcBef>
                <a:spcPct val="0"/>
              </a:spcBef>
            </a:pPr>
            <a:r>
              <a:rPr lang="en-US" b="true" sz="561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ГОРИЗОНТ ПЛАНУВАННЯ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8470899" y="-8634767"/>
            <a:ext cx="2348090" cy="19289889"/>
            <a:chOff x="0" y="0"/>
            <a:chExt cx="618427" cy="50804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18427" cy="5080464"/>
            </a:xfrm>
            <a:custGeom>
              <a:avLst/>
              <a:gdLst/>
              <a:ahLst/>
              <a:cxnLst/>
              <a:rect r="r" b="b" t="t" l="l"/>
              <a:pathLst>
                <a:path h="5080464" w="618427">
                  <a:moveTo>
                    <a:pt x="46160" y="0"/>
                  </a:moveTo>
                  <a:lnTo>
                    <a:pt x="572268" y="0"/>
                  </a:lnTo>
                  <a:cubicBezTo>
                    <a:pt x="584510" y="0"/>
                    <a:pt x="596251" y="4863"/>
                    <a:pt x="604907" y="13520"/>
                  </a:cubicBezTo>
                  <a:cubicBezTo>
                    <a:pt x="613564" y="22176"/>
                    <a:pt x="618427" y="33917"/>
                    <a:pt x="618427" y="46160"/>
                  </a:cubicBezTo>
                  <a:lnTo>
                    <a:pt x="618427" y="5034305"/>
                  </a:lnTo>
                  <a:cubicBezTo>
                    <a:pt x="618427" y="5046547"/>
                    <a:pt x="613564" y="5058288"/>
                    <a:pt x="604907" y="5066945"/>
                  </a:cubicBezTo>
                  <a:cubicBezTo>
                    <a:pt x="596251" y="5075601"/>
                    <a:pt x="584510" y="5080464"/>
                    <a:pt x="572268" y="5080464"/>
                  </a:cubicBezTo>
                  <a:lnTo>
                    <a:pt x="46160" y="5080464"/>
                  </a:lnTo>
                  <a:cubicBezTo>
                    <a:pt x="33917" y="5080464"/>
                    <a:pt x="22176" y="5075601"/>
                    <a:pt x="13520" y="5066945"/>
                  </a:cubicBezTo>
                  <a:cubicBezTo>
                    <a:pt x="4863" y="5058288"/>
                    <a:pt x="0" y="5046547"/>
                    <a:pt x="0" y="5034305"/>
                  </a:cubicBezTo>
                  <a:lnTo>
                    <a:pt x="0" y="46160"/>
                  </a:lnTo>
                  <a:cubicBezTo>
                    <a:pt x="0" y="33917"/>
                    <a:pt x="4863" y="22176"/>
                    <a:pt x="13520" y="13520"/>
                  </a:cubicBezTo>
                  <a:cubicBezTo>
                    <a:pt x="22176" y="4863"/>
                    <a:pt x="33917" y="0"/>
                    <a:pt x="4616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63000"/>
                  </a:srgbClr>
                </a:gs>
                <a:gs pos="100000">
                  <a:srgbClr val="3533CD">
                    <a:alpha val="63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618427" cy="50899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3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2263449"/>
            <a:ext cx="18288000" cy="6400800"/>
          </a:xfrm>
          <a:custGeom>
            <a:avLst/>
            <a:gdLst/>
            <a:ahLst/>
            <a:cxnLst/>
            <a:rect r="r" b="b" t="t" l="l"/>
            <a:pathLst>
              <a:path h="6400800" w="18288000">
                <a:moveTo>
                  <a:pt x="0" y="0"/>
                </a:moveTo>
                <a:lnTo>
                  <a:pt x="18288000" y="0"/>
                </a:lnTo>
                <a:lnTo>
                  <a:pt x="18288000" y="6400800"/>
                </a:lnTo>
                <a:lnTo>
                  <a:pt x="0" y="6400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703013">
            <a:off x="-2609397" y="9348549"/>
            <a:ext cx="5556640" cy="4817775"/>
          </a:xfrm>
          <a:custGeom>
            <a:avLst/>
            <a:gdLst/>
            <a:ahLst/>
            <a:cxnLst/>
            <a:rect r="r" b="b" t="t" l="l"/>
            <a:pathLst>
              <a:path h="4817775" w="5556640">
                <a:moveTo>
                  <a:pt x="0" y="0"/>
                </a:moveTo>
                <a:lnTo>
                  <a:pt x="5556641" y="0"/>
                </a:lnTo>
                <a:lnTo>
                  <a:pt x="5556641" y="4817776"/>
                </a:lnTo>
                <a:lnTo>
                  <a:pt x="0" y="48177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7596" r="0" b="-7596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583412">
            <a:off x="15460107" y="-1641523"/>
            <a:ext cx="3555448" cy="3551004"/>
          </a:xfrm>
          <a:custGeom>
            <a:avLst/>
            <a:gdLst/>
            <a:ahLst/>
            <a:cxnLst/>
            <a:rect r="r" b="b" t="t" l="l"/>
            <a:pathLst>
              <a:path h="3551004" w="3555448">
                <a:moveTo>
                  <a:pt x="0" y="0"/>
                </a:moveTo>
                <a:lnTo>
                  <a:pt x="3555448" y="0"/>
                </a:lnTo>
                <a:lnTo>
                  <a:pt x="3555448" y="3551004"/>
                </a:lnTo>
                <a:lnTo>
                  <a:pt x="0" y="355100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224761" y="484805"/>
            <a:ext cx="10840367" cy="973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03"/>
              </a:lnSpc>
              <a:spcBef>
                <a:spcPct val="0"/>
              </a:spcBef>
            </a:pPr>
            <a:r>
              <a:rPr lang="en-US" b="true" sz="561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ФОКУС ТА МАСШТАБ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5400000">
            <a:off x="8470899" y="-8634767"/>
            <a:ext cx="2348090" cy="19289889"/>
            <a:chOff x="0" y="0"/>
            <a:chExt cx="618427" cy="508046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18427" cy="5080464"/>
            </a:xfrm>
            <a:custGeom>
              <a:avLst/>
              <a:gdLst/>
              <a:ahLst/>
              <a:cxnLst/>
              <a:rect r="r" b="b" t="t" l="l"/>
              <a:pathLst>
                <a:path h="5080464" w="618427">
                  <a:moveTo>
                    <a:pt x="46160" y="0"/>
                  </a:moveTo>
                  <a:lnTo>
                    <a:pt x="572268" y="0"/>
                  </a:lnTo>
                  <a:cubicBezTo>
                    <a:pt x="584510" y="0"/>
                    <a:pt x="596251" y="4863"/>
                    <a:pt x="604907" y="13520"/>
                  </a:cubicBezTo>
                  <a:cubicBezTo>
                    <a:pt x="613564" y="22176"/>
                    <a:pt x="618427" y="33917"/>
                    <a:pt x="618427" y="46160"/>
                  </a:cubicBezTo>
                  <a:lnTo>
                    <a:pt x="618427" y="5034305"/>
                  </a:lnTo>
                  <a:cubicBezTo>
                    <a:pt x="618427" y="5046547"/>
                    <a:pt x="613564" y="5058288"/>
                    <a:pt x="604907" y="5066945"/>
                  </a:cubicBezTo>
                  <a:cubicBezTo>
                    <a:pt x="596251" y="5075601"/>
                    <a:pt x="584510" y="5080464"/>
                    <a:pt x="572268" y="5080464"/>
                  </a:cubicBezTo>
                  <a:lnTo>
                    <a:pt x="46160" y="5080464"/>
                  </a:lnTo>
                  <a:cubicBezTo>
                    <a:pt x="33917" y="5080464"/>
                    <a:pt x="22176" y="5075601"/>
                    <a:pt x="13520" y="5066945"/>
                  </a:cubicBezTo>
                  <a:cubicBezTo>
                    <a:pt x="4863" y="5058288"/>
                    <a:pt x="0" y="5046547"/>
                    <a:pt x="0" y="5034305"/>
                  </a:cubicBezTo>
                  <a:lnTo>
                    <a:pt x="0" y="46160"/>
                  </a:lnTo>
                  <a:cubicBezTo>
                    <a:pt x="0" y="33917"/>
                    <a:pt x="4863" y="22176"/>
                    <a:pt x="13520" y="13520"/>
                  </a:cubicBezTo>
                  <a:cubicBezTo>
                    <a:pt x="22176" y="4863"/>
                    <a:pt x="33917" y="0"/>
                    <a:pt x="4616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00000">
                    <a:alpha val="63000"/>
                  </a:srgbClr>
                </a:gs>
                <a:gs pos="100000">
                  <a:srgbClr val="3533CD">
                    <a:alpha val="63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618427" cy="508998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13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6703013">
            <a:off x="-2609397" y="9348549"/>
            <a:ext cx="5556640" cy="4817775"/>
          </a:xfrm>
          <a:custGeom>
            <a:avLst/>
            <a:gdLst/>
            <a:ahLst/>
            <a:cxnLst/>
            <a:rect r="r" b="b" t="t" l="l"/>
            <a:pathLst>
              <a:path h="4817775" w="5556640">
                <a:moveTo>
                  <a:pt x="0" y="0"/>
                </a:moveTo>
                <a:lnTo>
                  <a:pt x="5556641" y="0"/>
                </a:lnTo>
                <a:lnTo>
                  <a:pt x="5556641" y="4817776"/>
                </a:lnTo>
                <a:lnTo>
                  <a:pt x="0" y="481777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7596" r="0" b="-7596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583412">
            <a:off x="15460107" y="-1641523"/>
            <a:ext cx="3555448" cy="3551004"/>
          </a:xfrm>
          <a:custGeom>
            <a:avLst/>
            <a:gdLst/>
            <a:ahLst/>
            <a:cxnLst/>
            <a:rect r="r" b="b" t="t" l="l"/>
            <a:pathLst>
              <a:path h="3551004" w="3555448">
                <a:moveTo>
                  <a:pt x="0" y="0"/>
                </a:moveTo>
                <a:lnTo>
                  <a:pt x="3555448" y="0"/>
                </a:lnTo>
                <a:lnTo>
                  <a:pt x="3555448" y="3551004"/>
                </a:lnTo>
                <a:lnTo>
                  <a:pt x="0" y="35510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0" y="2677074"/>
            <a:ext cx="18288000" cy="4389120"/>
          </a:xfrm>
          <a:custGeom>
            <a:avLst/>
            <a:gdLst/>
            <a:ahLst/>
            <a:cxnLst/>
            <a:rect r="r" b="b" t="t" l="l"/>
            <a:pathLst>
              <a:path h="4389120" w="18288000">
                <a:moveTo>
                  <a:pt x="0" y="0"/>
                </a:moveTo>
                <a:lnTo>
                  <a:pt x="18288000" y="0"/>
                </a:lnTo>
                <a:lnTo>
                  <a:pt x="18288000" y="4389120"/>
                </a:lnTo>
                <a:lnTo>
                  <a:pt x="0" y="43891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224761" y="484805"/>
            <a:ext cx="10840367" cy="9734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03"/>
              </a:lnSpc>
              <a:spcBef>
                <a:spcPct val="0"/>
              </a:spcBef>
            </a:pPr>
            <a:r>
              <a:rPr lang="en-US" b="true" sz="5614">
                <a:solidFill>
                  <a:srgbClr val="FFFFFF"/>
                </a:solidFill>
                <a:latin typeface="Now Bold"/>
                <a:ea typeface="Now Bold"/>
                <a:cs typeface="Now Bold"/>
                <a:sym typeface="Now Bold"/>
              </a:rPr>
              <a:t>ОЦІНКА РЕЗУЛЬТАТІВ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748409">
            <a:off x="-1942732" y="-4308895"/>
            <a:ext cx="6755091" cy="6130246"/>
          </a:xfrm>
          <a:custGeom>
            <a:avLst/>
            <a:gdLst/>
            <a:ahLst/>
            <a:cxnLst/>
            <a:rect r="r" b="b" t="t" l="l"/>
            <a:pathLst>
              <a:path h="6130246" w="6755091">
                <a:moveTo>
                  <a:pt x="0" y="0"/>
                </a:moveTo>
                <a:lnTo>
                  <a:pt x="6755091" y="0"/>
                </a:lnTo>
                <a:lnTo>
                  <a:pt x="6755091" y="6130246"/>
                </a:lnTo>
                <a:lnTo>
                  <a:pt x="0" y="61302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2223819">
            <a:off x="10214960" y="-5715833"/>
            <a:ext cx="12596877" cy="11431666"/>
          </a:xfrm>
          <a:custGeom>
            <a:avLst/>
            <a:gdLst/>
            <a:ahLst/>
            <a:cxnLst/>
            <a:rect r="r" b="b" t="t" l="l"/>
            <a:pathLst>
              <a:path h="11431666" w="12596877">
                <a:moveTo>
                  <a:pt x="0" y="0"/>
                </a:moveTo>
                <a:lnTo>
                  <a:pt x="12596877" y="0"/>
                </a:lnTo>
                <a:lnTo>
                  <a:pt x="12596877" y="11431666"/>
                </a:lnTo>
                <a:lnTo>
                  <a:pt x="0" y="114316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2679987" y="8963244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8194833">
            <a:off x="14482979" y="8370874"/>
            <a:ext cx="5020066" cy="5020066"/>
          </a:xfrm>
          <a:custGeom>
            <a:avLst/>
            <a:gdLst/>
            <a:ahLst/>
            <a:cxnLst/>
            <a:rect r="r" b="b" t="t" l="l"/>
            <a:pathLst>
              <a:path h="5020066" w="5020066">
                <a:moveTo>
                  <a:pt x="0" y="0"/>
                </a:moveTo>
                <a:lnTo>
                  <a:pt x="5020067" y="0"/>
                </a:lnTo>
                <a:lnTo>
                  <a:pt x="5020067" y="5020066"/>
                </a:lnTo>
                <a:lnTo>
                  <a:pt x="0" y="50200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1800240" y="3134465"/>
            <a:ext cx="4018070" cy="4018070"/>
            <a:chOff x="0" y="0"/>
            <a:chExt cx="14840029" cy="148400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366471" y="-11891"/>
              <a:ext cx="15572971" cy="14863810"/>
            </a:xfrm>
            <a:custGeom>
              <a:avLst/>
              <a:gdLst/>
              <a:ahLst/>
              <a:cxnLst/>
              <a:rect r="r" b="b" t="t" l="l"/>
              <a:pathLst>
                <a:path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lin ang="2100000"/>
            </a:gra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-156193" y="188812"/>
              <a:ext cx="15152415" cy="14462405"/>
            </a:xfrm>
            <a:custGeom>
              <a:avLst/>
              <a:gdLst/>
              <a:ahLst/>
              <a:cxnLst/>
              <a:rect r="r" b="b" t="t" l="l"/>
              <a:pathLst>
                <a:path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2B1511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3301" y="551024"/>
              <a:ext cx="14393427" cy="13737979"/>
            </a:xfrm>
            <a:custGeom>
              <a:avLst/>
              <a:gdLst/>
              <a:ahLst/>
              <a:cxnLst/>
              <a:rect r="r" b="b" t="t" l="l"/>
              <a:pathLst>
                <a:path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6"/>
              <a:stretch>
                <a:fillRect l="-406" t="0" r="-406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0">
            <a:off x="1674634" y="1969764"/>
            <a:ext cx="1173233" cy="1164700"/>
          </a:xfrm>
          <a:custGeom>
            <a:avLst/>
            <a:gdLst/>
            <a:ahLst/>
            <a:cxnLst/>
            <a:rect r="r" b="b" t="t" l="l"/>
            <a:pathLst>
              <a:path h="1164700" w="1173233">
                <a:moveTo>
                  <a:pt x="0" y="0"/>
                </a:moveTo>
                <a:lnTo>
                  <a:pt x="1173233" y="0"/>
                </a:lnTo>
                <a:lnTo>
                  <a:pt x="1173233" y="1164701"/>
                </a:lnTo>
                <a:lnTo>
                  <a:pt x="0" y="116470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086100" y="1969764"/>
            <a:ext cx="2279218" cy="1108326"/>
          </a:xfrm>
          <a:custGeom>
            <a:avLst/>
            <a:gdLst/>
            <a:ahLst/>
            <a:cxnLst/>
            <a:rect r="r" b="b" t="t" l="l"/>
            <a:pathLst>
              <a:path h="1108326" w="2279218">
                <a:moveTo>
                  <a:pt x="0" y="0"/>
                </a:moveTo>
                <a:lnTo>
                  <a:pt x="2279218" y="0"/>
                </a:lnTo>
                <a:lnTo>
                  <a:pt x="2279218" y="1108326"/>
                </a:lnTo>
                <a:lnTo>
                  <a:pt x="0" y="11083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107152" y="4459598"/>
            <a:ext cx="10693088" cy="2257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231"/>
              </a:lnSpc>
            </a:pPr>
            <a:r>
              <a:rPr lang="en-US" sz="13307" b="true">
                <a:solidFill>
                  <a:srgbClr val="B100E8"/>
                </a:solidFill>
                <a:latin typeface="Now Bold"/>
                <a:ea typeface="Now Bold"/>
                <a:cs typeface="Now Bold"/>
                <a:sym typeface="Now Bold"/>
              </a:rPr>
              <a:t>МАРКЕТИНГ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107152" y="3367866"/>
            <a:ext cx="8547187" cy="13108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45"/>
              </a:lnSpc>
            </a:pPr>
            <a:r>
              <a:rPr lang="en-US" sz="7658" b="true">
                <a:solidFill>
                  <a:srgbClr val="048AFF"/>
                </a:solidFill>
                <a:latin typeface="Now Bold"/>
                <a:ea typeface="Now Bold"/>
                <a:cs typeface="Now Bold"/>
                <a:sym typeface="Now Bold"/>
              </a:rPr>
              <a:t>ПРАКТИЧНИЙ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07152" y="6716757"/>
            <a:ext cx="7827699" cy="4357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583"/>
              </a:lnSpc>
              <a:spcBef>
                <a:spcPct val="0"/>
              </a:spcBef>
            </a:pPr>
            <a:r>
              <a:rPr lang="en-US" sz="2913" i="true">
                <a:solidFill>
                  <a:srgbClr val="FFFAEB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Автор: Іван Блажнов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07152" y="8214249"/>
            <a:ext cx="17763757" cy="26520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645"/>
              </a:lnSpc>
            </a:pPr>
            <a:r>
              <a:rPr lang="en-US" sz="7658" b="true">
                <a:solidFill>
                  <a:srgbClr val="7AD3FF"/>
                </a:solidFill>
                <a:latin typeface="Now Bold"/>
                <a:ea typeface="Now Bold"/>
                <a:cs typeface="Now Bold"/>
                <a:sym typeface="Now Bold"/>
              </a:rPr>
              <a:t>ЛЕКЦІЯ 1. ЩО ТАКЕ МАРКЕТИНГ</a:t>
            </a:r>
          </a:p>
          <a:p>
            <a:pPr algn="l">
              <a:lnSpc>
                <a:spcPts val="10645"/>
              </a:lnSpc>
            </a:pP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755367" y="3203208"/>
            <a:ext cx="1875852" cy="1875852"/>
            <a:chOff x="0" y="0"/>
            <a:chExt cx="812800" cy="812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1"/>
                </a:lnSpc>
              </a:pPr>
            </a:p>
          </p:txBody>
        </p:sp>
      </p:grpSp>
      <p:sp>
        <p:nvSpPr>
          <p:cNvPr name="AutoShape 6" id="6"/>
          <p:cNvSpPr/>
          <p:nvPr/>
        </p:nvSpPr>
        <p:spPr>
          <a:xfrm flipH="true">
            <a:off x="5631218" y="4141133"/>
            <a:ext cx="7025563" cy="0"/>
          </a:xfrm>
          <a:prstGeom prst="line">
            <a:avLst/>
          </a:prstGeom>
          <a:ln cap="rnd" w="66675">
            <a:solidFill>
              <a:srgbClr val="3652DD"/>
            </a:solidFill>
            <a:prstDash val="sysDot"/>
            <a:headEnd type="none" len="sm" w="sm"/>
            <a:tailEnd type="none" len="sm" w="sm"/>
          </a:ln>
        </p:spPr>
      </p:sp>
      <p:grpSp>
        <p:nvGrpSpPr>
          <p:cNvPr name="Group 7" id="7"/>
          <p:cNvGrpSpPr/>
          <p:nvPr/>
        </p:nvGrpSpPr>
        <p:grpSpPr>
          <a:xfrm rot="0">
            <a:off x="6722347" y="3203208"/>
            <a:ext cx="1875852" cy="1875852"/>
            <a:chOff x="0" y="0"/>
            <a:chExt cx="812800" cy="8128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9" id="9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1"/>
                </a:lnSpc>
              </a:pP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689564" y="3203208"/>
            <a:ext cx="1875852" cy="1875852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1"/>
                </a:lnSpc>
              </a:pPr>
            </a:p>
          </p:txBody>
        </p:sp>
      </p:grpSp>
      <p:grpSp>
        <p:nvGrpSpPr>
          <p:cNvPr name="Group 13" id="13"/>
          <p:cNvGrpSpPr/>
          <p:nvPr/>
        </p:nvGrpSpPr>
        <p:grpSpPr>
          <a:xfrm rot="0">
            <a:off x="12656782" y="3203208"/>
            <a:ext cx="1875852" cy="1875852"/>
            <a:chOff x="0" y="0"/>
            <a:chExt cx="812800" cy="812800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5" id="15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1"/>
                </a:lnSpc>
              </a:pPr>
            </a:p>
          </p:txBody>
        </p:sp>
      </p:grpSp>
      <p:sp>
        <p:nvSpPr>
          <p:cNvPr name="Freeform 16" id="16"/>
          <p:cNvSpPr/>
          <p:nvPr/>
        </p:nvSpPr>
        <p:spPr>
          <a:xfrm flipH="false" flipV="false" rot="0">
            <a:off x="4175390" y="3424358"/>
            <a:ext cx="981744" cy="1249906"/>
          </a:xfrm>
          <a:custGeom>
            <a:avLst/>
            <a:gdLst/>
            <a:ahLst/>
            <a:cxnLst/>
            <a:rect r="r" b="b" t="t" l="l"/>
            <a:pathLst>
              <a:path h="1249906" w="981744">
                <a:moveTo>
                  <a:pt x="0" y="0"/>
                </a:moveTo>
                <a:lnTo>
                  <a:pt x="981744" y="0"/>
                </a:lnTo>
                <a:lnTo>
                  <a:pt x="981744" y="1249906"/>
                </a:lnTo>
                <a:lnTo>
                  <a:pt x="0" y="12499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7086689" y="3490212"/>
            <a:ext cx="1147405" cy="1118198"/>
          </a:xfrm>
          <a:custGeom>
            <a:avLst/>
            <a:gdLst/>
            <a:ahLst/>
            <a:cxnLst/>
            <a:rect r="r" b="b" t="t" l="l"/>
            <a:pathLst>
              <a:path h="1118198" w="1147405">
                <a:moveTo>
                  <a:pt x="0" y="0"/>
                </a:moveTo>
                <a:lnTo>
                  <a:pt x="1147405" y="0"/>
                </a:lnTo>
                <a:lnTo>
                  <a:pt x="1147405" y="1118198"/>
                </a:lnTo>
                <a:lnTo>
                  <a:pt x="0" y="11181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0096007" y="3600162"/>
            <a:ext cx="1062966" cy="1153119"/>
          </a:xfrm>
          <a:custGeom>
            <a:avLst/>
            <a:gdLst/>
            <a:ahLst/>
            <a:cxnLst/>
            <a:rect r="r" b="b" t="t" l="l"/>
            <a:pathLst>
              <a:path h="1153119" w="1062966">
                <a:moveTo>
                  <a:pt x="0" y="0"/>
                </a:moveTo>
                <a:lnTo>
                  <a:pt x="1062966" y="0"/>
                </a:lnTo>
                <a:lnTo>
                  <a:pt x="1062966" y="1153119"/>
                </a:lnTo>
                <a:lnTo>
                  <a:pt x="0" y="115311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039888" y="3596120"/>
            <a:ext cx="1109639" cy="1018850"/>
          </a:xfrm>
          <a:custGeom>
            <a:avLst/>
            <a:gdLst/>
            <a:ahLst/>
            <a:cxnLst/>
            <a:rect r="r" b="b" t="t" l="l"/>
            <a:pathLst>
              <a:path h="1018850" w="1109639">
                <a:moveTo>
                  <a:pt x="0" y="0"/>
                </a:moveTo>
                <a:lnTo>
                  <a:pt x="1109639" y="0"/>
                </a:lnTo>
                <a:lnTo>
                  <a:pt x="1109639" y="1018850"/>
                </a:lnTo>
                <a:lnTo>
                  <a:pt x="0" y="10188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1804123" y="1103305"/>
            <a:ext cx="14679755" cy="1674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62"/>
              </a:lnSpc>
            </a:pPr>
            <a:r>
              <a:rPr lang="en-US" sz="4865" b="true">
                <a:solidFill>
                  <a:srgbClr val="048AFF"/>
                </a:solidFill>
                <a:latin typeface="Now Bold"/>
                <a:ea typeface="Now Bold"/>
                <a:cs typeface="Now Bold"/>
                <a:sym typeface="Now Bold"/>
              </a:rPr>
              <a:t>Етапи розробки маркетингової стратегії</a:t>
            </a:r>
          </a:p>
          <a:p>
            <a:pPr algn="ctr">
              <a:lnSpc>
                <a:spcPts val="6762"/>
              </a:lnSpc>
            </a:pPr>
          </a:p>
        </p:txBody>
      </p:sp>
      <p:sp>
        <p:nvSpPr>
          <p:cNvPr name="TextBox 21" id="21"/>
          <p:cNvSpPr txBox="true"/>
          <p:nvPr/>
        </p:nvSpPr>
        <p:spPr>
          <a:xfrm rot="0">
            <a:off x="2995603" y="6615947"/>
            <a:ext cx="2805764" cy="4255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4"/>
              </a:lnSpc>
            </a:pPr>
            <a:r>
              <a:rPr lang="en-US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АНАЛІЗ РИНКУ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4026519" y="5612335"/>
            <a:ext cx="1094341" cy="765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73"/>
              </a:lnSpc>
            </a:pPr>
            <a:r>
              <a:rPr lang="en-US" sz="4585" b="true">
                <a:solidFill>
                  <a:srgbClr val="B100E8"/>
                </a:solidFill>
                <a:latin typeface="Now Bold"/>
                <a:ea typeface="Now Bold"/>
                <a:cs typeface="Now Bold"/>
                <a:sym typeface="Now Bold"/>
              </a:rPr>
              <a:t>01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6525286" y="6615947"/>
            <a:ext cx="2270212" cy="863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4"/>
              </a:lnSpc>
            </a:pPr>
            <a:r>
              <a:rPr lang="en-US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ВИЗНАЧЕННЯ ЦА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020648" y="5612335"/>
            <a:ext cx="1094341" cy="765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73"/>
              </a:lnSpc>
            </a:pPr>
            <a:r>
              <a:rPr lang="en-US" sz="4585" b="true">
                <a:solidFill>
                  <a:srgbClr val="B100E8"/>
                </a:solidFill>
                <a:latin typeface="Now Bold"/>
                <a:ea typeface="Now Bold"/>
                <a:cs typeface="Now Bold"/>
                <a:sym typeface="Now Bold"/>
              </a:rPr>
              <a:t>02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9492384" y="6615947"/>
            <a:ext cx="2270212" cy="863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4"/>
              </a:lnSpc>
            </a:pPr>
            <a:r>
              <a:rPr lang="en-US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ФОРМУВАННЯ УТП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987747" y="5612335"/>
            <a:ext cx="1094341" cy="765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73"/>
              </a:lnSpc>
            </a:pPr>
            <a:r>
              <a:rPr lang="en-US" sz="4585" b="true">
                <a:solidFill>
                  <a:srgbClr val="B100E8"/>
                </a:solidFill>
                <a:latin typeface="Now Bold"/>
                <a:ea typeface="Now Bold"/>
                <a:cs typeface="Now Bold"/>
                <a:sym typeface="Now Bold"/>
              </a:rPr>
              <a:t>03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486496" y="6615947"/>
            <a:ext cx="2582617" cy="863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4"/>
              </a:lnSpc>
            </a:pPr>
            <a:r>
              <a:rPr lang="en-US" sz="24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ВИБІР КАНАЛІВ КОМУНІКАЦІЇ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2981859" y="5612335"/>
            <a:ext cx="1094341" cy="7654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73"/>
              </a:lnSpc>
            </a:pPr>
            <a:r>
              <a:rPr lang="en-US" sz="4585" b="true">
                <a:solidFill>
                  <a:srgbClr val="B100E8"/>
                </a:solidFill>
                <a:latin typeface="Now Bold"/>
                <a:ea typeface="Now Bold"/>
                <a:cs typeface="Now Bold"/>
                <a:sym typeface="Now Bold"/>
              </a:rPr>
              <a:t>04</a:t>
            </a:r>
          </a:p>
        </p:txBody>
      </p:sp>
      <p:sp>
        <p:nvSpPr>
          <p:cNvPr name="Freeform 29" id="29"/>
          <p:cNvSpPr/>
          <p:nvPr/>
        </p:nvSpPr>
        <p:spPr>
          <a:xfrm flipH="false" flipV="false" rot="0">
            <a:off x="-1680985" y="7025522"/>
            <a:ext cx="8403333" cy="8403333"/>
          </a:xfrm>
          <a:custGeom>
            <a:avLst/>
            <a:gdLst/>
            <a:ahLst/>
            <a:cxnLst/>
            <a:rect r="r" b="b" t="t" l="l"/>
            <a:pathLst>
              <a:path h="8403333" w="8403333">
                <a:moveTo>
                  <a:pt x="0" y="0"/>
                </a:moveTo>
                <a:lnTo>
                  <a:pt x="8403332" y="0"/>
                </a:lnTo>
                <a:lnTo>
                  <a:pt x="8403332" y="8403333"/>
                </a:lnTo>
                <a:lnTo>
                  <a:pt x="0" y="840333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0" id="30"/>
          <p:cNvSpPr/>
          <p:nvPr/>
        </p:nvSpPr>
        <p:spPr>
          <a:xfrm flipH="false" flipV="false" rot="0">
            <a:off x="14691175" y="-3223460"/>
            <a:ext cx="11445409" cy="11445409"/>
          </a:xfrm>
          <a:custGeom>
            <a:avLst/>
            <a:gdLst/>
            <a:ahLst/>
            <a:cxnLst/>
            <a:rect r="r" b="b" t="t" l="l"/>
            <a:pathLst>
              <a:path h="11445409" w="11445409">
                <a:moveTo>
                  <a:pt x="0" y="0"/>
                </a:moveTo>
                <a:lnTo>
                  <a:pt x="11445409" y="0"/>
                </a:lnTo>
                <a:lnTo>
                  <a:pt x="11445409" y="11445409"/>
                </a:lnTo>
                <a:lnTo>
                  <a:pt x="0" y="1144540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  <p:sp>
        <p:nvSpPr>
          <p:cNvPr name="Freeform 32" id="32"/>
          <p:cNvSpPr/>
          <p:nvPr/>
        </p:nvSpPr>
        <p:spPr>
          <a:xfrm flipH="false" flipV="false" rot="0">
            <a:off x="-1047767" y="-1088003"/>
            <a:ext cx="3308580" cy="3304444"/>
          </a:xfrm>
          <a:custGeom>
            <a:avLst/>
            <a:gdLst/>
            <a:ahLst/>
            <a:cxnLst/>
            <a:rect r="r" b="b" t="t" l="l"/>
            <a:pathLst>
              <a:path h="3304444" w="3308580">
                <a:moveTo>
                  <a:pt x="0" y="0"/>
                </a:moveTo>
                <a:lnTo>
                  <a:pt x="3308580" y="0"/>
                </a:lnTo>
                <a:lnTo>
                  <a:pt x="3308580" y="3304444"/>
                </a:lnTo>
                <a:lnTo>
                  <a:pt x="0" y="330444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041088" y="0"/>
            <a:ext cx="6782652" cy="10287000"/>
            <a:chOff x="0" y="0"/>
            <a:chExt cx="1786377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86377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86377">
                  <a:moveTo>
                    <a:pt x="0" y="0"/>
                  </a:moveTo>
                  <a:lnTo>
                    <a:pt x="1786377" y="0"/>
                  </a:lnTo>
                  <a:lnTo>
                    <a:pt x="178637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786377" cy="27188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1486492">
            <a:off x="10870438" y="9484046"/>
            <a:ext cx="3391326" cy="3387087"/>
          </a:xfrm>
          <a:custGeom>
            <a:avLst/>
            <a:gdLst/>
            <a:ahLst/>
            <a:cxnLst/>
            <a:rect r="r" b="b" t="t" l="l"/>
            <a:pathLst>
              <a:path h="3387087" w="3391326">
                <a:moveTo>
                  <a:pt x="0" y="0"/>
                </a:moveTo>
                <a:lnTo>
                  <a:pt x="3391326" y="0"/>
                </a:lnTo>
                <a:lnTo>
                  <a:pt x="3391326" y="3387087"/>
                </a:lnTo>
                <a:lnTo>
                  <a:pt x="0" y="3387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973881">
            <a:off x="15657939" y="-2257030"/>
            <a:ext cx="3391326" cy="3387087"/>
          </a:xfrm>
          <a:custGeom>
            <a:avLst/>
            <a:gdLst/>
            <a:ahLst/>
            <a:cxnLst/>
            <a:rect r="r" b="b" t="t" l="l"/>
            <a:pathLst>
              <a:path h="3387087" w="3391326">
                <a:moveTo>
                  <a:pt x="0" y="0"/>
                </a:moveTo>
                <a:lnTo>
                  <a:pt x="3391326" y="0"/>
                </a:lnTo>
                <a:lnTo>
                  <a:pt x="3391326" y="3387087"/>
                </a:lnTo>
                <a:lnTo>
                  <a:pt x="0" y="3387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171003" y="1452902"/>
            <a:ext cx="11088297" cy="1127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119"/>
              </a:lnSpc>
              <a:spcBef>
                <a:spcPct val="0"/>
              </a:spcBef>
            </a:pPr>
            <a:r>
              <a:rPr lang="en-US" b="true" sz="6560">
                <a:solidFill>
                  <a:srgbClr val="048AFF"/>
                </a:solidFill>
                <a:latin typeface="Now Bold"/>
                <a:ea typeface="Now Bold"/>
                <a:cs typeface="Now Bold"/>
                <a:sym typeface="Now Bold"/>
              </a:rPr>
              <a:t>ДОМАШНЄ ЗАВДАННЯ: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19414" y="3343784"/>
            <a:ext cx="9158501" cy="1079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8"/>
              </a:lnSpc>
            </a:pPr>
            <a:r>
              <a:rPr lang="en-US" sz="19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Виписати основних гравців, глобальних на вашому ринку та тих, хто є безпосередніми конкурентами. Визначити які канали просування вони використовують.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19414" y="2811415"/>
            <a:ext cx="3054282" cy="444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9"/>
              </a:lnSpc>
            </a:pPr>
            <a:r>
              <a:rPr lang="en-US" sz="2611" b="true">
                <a:solidFill>
                  <a:srgbClr val="048AFF"/>
                </a:solidFill>
                <a:latin typeface="Now Bold"/>
                <a:ea typeface="Now Bold"/>
                <a:cs typeface="Now Bold"/>
                <a:sym typeface="Now Bold"/>
              </a:rPr>
              <a:t>Дослідити ринок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803638" y="2859040"/>
            <a:ext cx="1757360" cy="175736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0" cap="sq">
              <a:solidFill>
                <a:srgbClr val="04001E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1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5290603" y="3329683"/>
            <a:ext cx="783430" cy="816073"/>
          </a:xfrm>
          <a:custGeom>
            <a:avLst/>
            <a:gdLst/>
            <a:ahLst/>
            <a:cxnLst/>
            <a:rect r="r" b="b" t="t" l="l"/>
            <a:pathLst>
              <a:path h="816073" w="783430">
                <a:moveTo>
                  <a:pt x="0" y="0"/>
                </a:moveTo>
                <a:lnTo>
                  <a:pt x="783430" y="0"/>
                </a:lnTo>
                <a:lnTo>
                  <a:pt x="783430" y="816073"/>
                </a:lnTo>
                <a:lnTo>
                  <a:pt x="0" y="816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803638" y="5181410"/>
            <a:ext cx="1757360" cy="1757360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0" cap="sq">
              <a:solidFill>
                <a:srgbClr val="04001E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1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6719414" y="5762754"/>
            <a:ext cx="7194808" cy="713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8"/>
              </a:lnSpc>
            </a:pPr>
            <a:r>
              <a:rPr lang="en-US" sz="19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Кому цікаві ваші продукти? Яку основну потребу вони вирішують та в чому для них ваша найбільша цінність?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19414" y="5230385"/>
            <a:ext cx="4995737" cy="444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9"/>
              </a:lnSpc>
            </a:pPr>
            <a:r>
              <a:rPr lang="en-US" sz="2611" b="true">
                <a:solidFill>
                  <a:srgbClr val="7AD3FF"/>
                </a:solidFill>
                <a:latin typeface="Now Bold"/>
                <a:ea typeface="Now Bold"/>
                <a:cs typeface="Now Bold"/>
                <a:sym typeface="Now Bold"/>
              </a:rPr>
              <a:t>Сформувати сегменти ЦА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5193633" y="5634304"/>
            <a:ext cx="977370" cy="883187"/>
          </a:xfrm>
          <a:custGeom>
            <a:avLst/>
            <a:gdLst/>
            <a:ahLst/>
            <a:cxnLst/>
            <a:rect r="r" b="b" t="t" l="l"/>
            <a:pathLst>
              <a:path h="883187" w="977370">
                <a:moveTo>
                  <a:pt x="0" y="0"/>
                </a:moveTo>
                <a:lnTo>
                  <a:pt x="977370" y="0"/>
                </a:lnTo>
                <a:lnTo>
                  <a:pt x="977370" y="883187"/>
                </a:lnTo>
                <a:lnTo>
                  <a:pt x="0" y="8831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4803638" y="7500940"/>
            <a:ext cx="1757360" cy="1757360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0" cap="sq">
              <a:solidFill>
                <a:srgbClr val="04001E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1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5317726" y="7851920"/>
            <a:ext cx="729185" cy="1055399"/>
          </a:xfrm>
          <a:custGeom>
            <a:avLst/>
            <a:gdLst/>
            <a:ahLst/>
            <a:cxnLst/>
            <a:rect r="r" b="b" t="t" l="l"/>
            <a:pathLst>
              <a:path h="1055399" w="729185">
                <a:moveTo>
                  <a:pt x="0" y="0"/>
                </a:moveTo>
                <a:lnTo>
                  <a:pt x="729184" y="0"/>
                </a:lnTo>
                <a:lnTo>
                  <a:pt x="729184" y="1055400"/>
                </a:lnTo>
                <a:lnTo>
                  <a:pt x="0" y="1055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6719414" y="8082284"/>
            <a:ext cx="7194808" cy="713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8"/>
              </a:lnSpc>
            </a:pPr>
            <a:r>
              <a:rPr lang="en-US" sz="19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Визначити поточну та бажану точку - в кількості продажів, заповненості резерву або долі ринку.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719414" y="7549915"/>
            <a:ext cx="3054282" cy="444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9"/>
              </a:lnSpc>
            </a:pPr>
            <a:r>
              <a:rPr lang="en-US" sz="2611" b="true">
                <a:solidFill>
                  <a:srgbClr val="AAD9F0"/>
                </a:solidFill>
                <a:latin typeface="Now Bold"/>
                <a:ea typeface="Now Bold"/>
                <a:cs typeface="Now Bold"/>
                <a:sym typeface="Now Bold"/>
              </a:rPr>
              <a:t>Планування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001244">
            <a:off x="10679826" y="6711111"/>
            <a:ext cx="14283863" cy="12962606"/>
          </a:xfrm>
          <a:custGeom>
            <a:avLst/>
            <a:gdLst/>
            <a:ahLst/>
            <a:cxnLst/>
            <a:rect r="r" b="b" t="t" l="l"/>
            <a:pathLst>
              <a:path h="12962606" w="14283863">
                <a:moveTo>
                  <a:pt x="0" y="0"/>
                </a:moveTo>
                <a:lnTo>
                  <a:pt x="14283863" y="0"/>
                </a:lnTo>
                <a:lnTo>
                  <a:pt x="14283863" y="12962606"/>
                </a:lnTo>
                <a:lnTo>
                  <a:pt x="0" y="129626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084654">
            <a:off x="-6628924" y="-8283079"/>
            <a:ext cx="12596877" cy="11431666"/>
          </a:xfrm>
          <a:custGeom>
            <a:avLst/>
            <a:gdLst/>
            <a:ahLst/>
            <a:cxnLst/>
            <a:rect r="r" b="b" t="t" l="l"/>
            <a:pathLst>
              <a:path h="11431666" w="12596877">
                <a:moveTo>
                  <a:pt x="0" y="0"/>
                </a:moveTo>
                <a:lnTo>
                  <a:pt x="12596877" y="0"/>
                </a:lnTo>
                <a:lnTo>
                  <a:pt x="12596877" y="11431667"/>
                </a:lnTo>
                <a:lnTo>
                  <a:pt x="0" y="114316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4141139" y="4749861"/>
            <a:ext cx="6437528" cy="5064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07"/>
              </a:lnSpc>
            </a:pPr>
            <a:r>
              <a:rPr lang="en-US" sz="2925" b="true">
                <a:solidFill>
                  <a:srgbClr val="7AD3FF"/>
                </a:solidFill>
                <a:latin typeface="Now Bold"/>
                <a:ea typeface="Now Bold"/>
                <a:cs typeface="Now Bold"/>
                <a:sym typeface="Now Bold"/>
              </a:rPr>
              <a:t>Чекаю на зворотній зв’язок!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4545481" y="-693771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141139" y="3081929"/>
            <a:ext cx="11370537" cy="13821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242"/>
              </a:lnSpc>
            </a:pPr>
            <a:r>
              <a:rPr lang="en-US" sz="8087" b="true">
                <a:solidFill>
                  <a:srgbClr val="048AFF"/>
                </a:solidFill>
                <a:latin typeface="Now Bold"/>
                <a:ea typeface="Now Bold"/>
                <a:cs typeface="Now Bold"/>
                <a:sym typeface="Now Bold"/>
              </a:rPr>
              <a:t>ДЯКУЮ!</a:t>
            </a:r>
          </a:p>
        </p:txBody>
      </p: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2721627" y="2012918"/>
            <a:ext cx="4018070" cy="4018070"/>
            <a:chOff x="0" y="0"/>
            <a:chExt cx="14840029" cy="1484002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366471" y="-11891"/>
              <a:ext cx="15572971" cy="14863810"/>
            </a:xfrm>
            <a:custGeom>
              <a:avLst/>
              <a:gdLst/>
              <a:ahLst/>
              <a:cxnLst/>
              <a:rect r="r" b="b" t="t" l="l"/>
              <a:pathLst>
                <a:path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lin ang="2100000"/>
            </a:gra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-156193" y="188812"/>
              <a:ext cx="15152415" cy="14462405"/>
            </a:xfrm>
            <a:custGeom>
              <a:avLst/>
              <a:gdLst/>
              <a:ahLst/>
              <a:cxnLst/>
              <a:rect r="r" b="b" t="t" l="l"/>
              <a:pathLst>
                <a:path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2B1511"/>
            </a:solid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23301" y="551024"/>
              <a:ext cx="14393427" cy="13737979"/>
            </a:xfrm>
            <a:custGeom>
              <a:avLst/>
              <a:gdLst/>
              <a:ahLst/>
              <a:cxnLst/>
              <a:rect r="r" b="b" t="t" l="l"/>
              <a:pathLst>
                <a:path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6"/>
              <a:stretch>
                <a:fillRect l="-406" t="0" r="-406" b="0"/>
              </a:stretch>
            </a:blipFill>
          </p:spPr>
        </p:sp>
      </p:grpSp>
      <p:sp>
        <p:nvSpPr>
          <p:cNvPr name="TextBox 12" id="12"/>
          <p:cNvSpPr txBox="true"/>
          <p:nvPr/>
        </p:nvSpPr>
        <p:spPr>
          <a:xfrm rot="0">
            <a:off x="3806418" y="5532528"/>
            <a:ext cx="6157357" cy="3574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87"/>
              </a:lnSpc>
            </a:pPr>
          </a:p>
          <a:p>
            <a:pPr algn="l" marL="604519" indent="-302260" lvl="1">
              <a:lnSpc>
                <a:spcPts val="4087"/>
              </a:lnSpc>
              <a:buFont typeface="Arial"/>
              <a:buChar char="•"/>
            </a:pPr>
            <a:r>
              <a:rPr lang="en-US" sz="2799">
                <a:solidFill>
                  <a:srgbClr val="14A9F2"/>
                </a:solidFill>
                <a:latin typeface="DM Sans"/>
                <a:ea typeface="DM Sans"/>
                <a:cs typeface="DM Sans"/>
                <a:sym typeface="DM Sans"/>
              </a:rPr>
              <a:t>TELEGRAM: t.me/IvanBlazhnovUA</a:t>
            </a:r>
          </a:p>
          <a:p>
            <a:pPr algn="l">
              <a:lnSpc>
                <a:spcPts val="4087"/>
              </a:lnSpc>
            </a:pPr>
          </a:p>
          <a:p>
            <a:pPr algn="l" marL="604519" indent="-302260" lvl="1">
              <a:lnSpc>
                <a:spcPts val="4087"/>
              </a:lnSpc>
              <a:buFont typeface="Arial"/>
              <a:buChar char="•"/>
            </a:pPr>
            <a:r>
              <a:rPr lang="en-US" sz="2799">
                <a:solidFill>
                  <a:srgbClr val="7AD3FF"/>
                </a:solidFill>
                <a:latin typeface="DM Sans"/>
                <a:ea typeface="DM Sans"/>
                <a:cs typeface="DM Sans"/>
                <a:sym typeface="DM Sans"/>
              </a:rPr>
              <a:t>Facebook: IvanBlazhnovUA</a:t>
            </a:r>
          </a:p>
          <a:p>
            <a:pPr algn="l">
              <a:lnSpc>
                <a:spcPts val="4087"/>
              </a:lnSpc>
            </a:pPr>
          </a:p>
          <a:p>
            <a:pPr algn="l" marL="604519" indent="-302260" lvl="1">
              <a:lnSpc>
                <a:spcPts val="4087"/>
              </a:lnSpc>
              <a:buFont typeface="Arial"/>
              <a:buChar char="•"/>
            </a:pPr>
            <a:r>
              <a:rPr lang="en-US" sz="2799">
                <a:solidFill>
                  <a:srgbClr val="AAD9F0"/>
                </a:solidFill>
                <a:latin typeface="DM Sans"/>
                <a:ea typeface="DM Sans"/>
                <a:cs typeface="DM Sans"/>
                <a:sym typeface="DM Sans"/>
              </a:rPr>
              <a:t>Instagram: IvanBlazhnovUA</a:t>
            </a:r>
          </a:p>
          <a:p>
            <a:pPr algn="l">
              <a:lnSpc>
                <a:spcPts val="4087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748409">
            <a:off x="-2576072" y="-4823616"/>
            <a:ext cx="7209544" cy="6542661"/>
          </a:xfrm>
          <a:custGeom>
            <a:avLst/>
            <a:gdLst/>
            <a:ahLst/>
            <a:cxnLst/>
            <a:rect r="r" b="b" t="t" l="l"/>
            <a:pathLst>
              <a:path h="6542661" w="7209544">
                <a:moveTo>
                  <a:pt x="0" y="0"/>
                </a:moveTo>
                <a:lnTo>
                  <a:pt x="7209544" y="0"/>
                </a:lnTo>
                <a:lnTo>
                  <a:pt x="7209544" y="6542661"/>
                </a:lnTo>
                <a:lnTo>
                  <a:pt x="0" y="65426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4484137">
            <a:off x="10026387" y="8903474"/>
            <a:ext cx="8908509" cy="8084472"/>
          </a:xfrm>
          <a:custGeom>
            <a:avLst/>
            <a:gdLst/>
            <a:ahLst/>
            <a:cxnLst/>
            <a:rect r="r" b="b" t="t" l="l"/>
            <a:pathLst>
              <a:path h="8084472" w="8908509">
                <a:moveTo>
                  <a:pt x="0" y="0"/>
                </a:moveTo>
                <a:lnTo>
                  <a:pt x="8908509" y="0"/>
                </a:lnTo>
                <a:lnTo>
                  <a:pt x="8908509" y="8084471"/>
                </a:lnTo>
                <a:lnTo>
                  <a:pt x="0" y="80844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2732147" y="8578068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>
            <a:grpSpLocks noChangeAspect="true"/>
          </p:cNvGrpSpPr>
          <p:nvPr/>
        </p:nvGrpSpPr>
        <p:grpSpPr>
          <a:xfrm rot="0">
            <a:off x="16103104" y="280638"/>
            <a:ext cx="1861108" cy="1861108"/>
            <a:chOff x="0" y="0"/>
            <a:chExt cx="14840029" cy="1484002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-366471" y="-11891"/>
              <a:ext cx="15572971" cy="14863810"/>
            </a:xfrm>
            <a:custGeom>
              <a:avLst/>
              <a:gdLst/>
              <a:ahLst/>
              <a:cxnLst/>
              <a:rect r="r" b="b" t="t" l="l"/>
              <a:pathLst>
                <a:path h="14863810" w="15572971">
                  <a:moveTo>
                    <a:pt x="7786486" y="11891"/>
                  </a:moveTo>
                  <a:cubicBezTo>
                    <a:pt x="5127664" y="0"/>
                    <a:pt x="2665709" y="1411641"/>
                    <a:pt x="1332855" y="3712286"/>
                  </a:cubicBezTo>
                  <a:cubicBezTo>
                    <a:pt x="0" y="6012931"/>
                    <a:pt x="0" y="8850880"/>
                    <a:pt x="1332855" y="11151525"/>
                  </a:cubicBezTo>
                  <a:cubicBezTo>
                    <a:pt x="2665709" y="13452170"/>
                    <a:pt x="5127664" y="14863811"/>
                    <a:pt x="7786486" y="14851920"/>
                  </a:cubicBezTo>
                  <a:cubicBezTo>
                    <a:pt x="10445306" y="14863811"/>
                    <a:pt x="12907262" y="13452170"/>
                    <a:pt x="14240117" y="11151525"/>
                  </a:cubicBezTo>
                  <a:cubicBezTo>
                    <a:pt x="15572971" y="8850880"/>
                    <a:pt x="15572971" y="6012931"/>
                    <a:pt x="14240117" y="3712286"/>
                  </a:cubicBezTo>
                  <a:cubicBezTo>
                    <a:pt x="12907262" y="1411641"/>
                    <a:pt x="10445306" y="0"/>
                    <a:pt x="7786486" y="11891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lin ang="2100000"/>
            </a:gra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-156193" y="188812"/>
              <a:ext cx="15152415" cy="14462405"/>
            </a:xfrm>
            <a:custGeom>
              <a:avLst/>
              <a:gdLst/>
              <a:ahLst/>
              <a:cxnLst/>
              <a:rect r="r" b="b" t="t" l="l"/>
              <a:pathLst>
                <a:path h="14462405" w="15152415">
                  <a:moveTo>
                    <a:pt x="7576208" y="11570"/>
                  </a:moveTo>
                  <a:cubicBezTo>
                    <a:pt x="4989189" y="0"/>
                    <a:pt x="2593721" y="1373519"/>
                    <a:pt x="1296860" y="3612034"/>
                  </a:cubicBezTo>
                  <a:cubicBezTo>
                    <a:pt x="0" y="5850548"/>
                    <a:pt x="0" y="8611857"/>
                    <a:pt x="1296860" y="10850372"/>
                  </a:cubicBezTo>
                  <a:cubicBezTo>
                    <a:pt x="2593721" y="13088886"/>
                    <a:pt x="4989189" y="14462405"/>
                    <a:pt x="7576208" y="14450835"/>
                  </a:cubicBezTo>
                  <a:cubicBezTo>
                    <a:pt x="10163226" y="14462405"/>
                    <a:pt x="12558694" y="13088886"/>
                    <a:pt x="13855555" y="10850372"/>
                  </a:cubicBezTo>
                  <a:cubicBezTo>
                    <a:pt x="15152416" y="8611857"/>
                    <a:pt x="15152416" y="5850548"/>
                    <a:pt x="13855555" y="3612034"/>
                  </a:cubicBezTo>
                  <a:cubicBezTo>
                    <a:pt x="12558694" y="1373519"/>
                    <a:pt x="10163226" y="0"/>
                    <a:pt x="7576208" y="11570"/>
                  </a:cubicBezTo>
                  <a:close/>
                </a:path>
              </a:pathLst>
            </a:custGeom>
            <a:solidFill>
              <a:srgbClr val="2B1511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223301" y="551024"/>
              <a:ext cx="14393427" cy="13737979"/>
            </a:xfrm>
            <a:custGeom>
              <a:avLst/>
              <a:gdLst/>
              <a:ahLst/>
              <a:cxnLst/>
              <a:rect r="r" b="b" t="t" l="l"/>
              <a:pathLst>
                <a:path h="13737979" w="14393427">
                  <a:moveTo>
                    <a:pt x="7196714" y="10990"/>
                  </a:moveTo>
                  <a:cubicBezTo>
                    <a:pt x="4739280" y="0"/>
                    <a:pt x="2463801" y="1304719"/>
                    <a:pt x="1231900" y="3431106"/>
                  </a:cubicBezTo>
                  <a:cubicBezTo>
                    <a:pt x="0" y="5557493"/>
                    <a:pt x="0" y="8180487"/>
                    <a:pt x="1231900" y="10306874"/>
                  </a:cubicBezTo>
                  <a:cubicBezTo>
                    <a:pt x="2463801" y="12433261"/>
                    <a:pt x="4739280" y="13737980"/>
                    <a:pt x="7196714" y="13726990"/>
                  </a:cubicBezTo>
                  <a:cubicBezTo>
                    <a:pt x="9654147" y="13737980"/>
                    <a:pt x="11929626" y="12433261"/>
                    <a:pt x="13161527" y="10306874"/>
                  </a:cubicBezTo>
                  <a:cubicBezTo>
                    <a:pt x="14393427" y="8180487"/>
                    <a:pt x="14393427" y="5557493"/>
                    <a:pt x="13161527" y="3431106"/>
                  </a:cubicBezTo>
                  <a:cubicBezTo>
                    <a:pt x="11929626" y="1304719"/>
                    <a:pt x="9654147" y="0"/>
                    <a:pt x="7196714" y="10990"/>
                  </a:cubicBezTo>
                  <a:close/>
                </a:path>
              </a:pathLst>
            </a:custGeom>
            <a:blipFill>
              <a:blip r:embed="rId7"/>
              <a:stretch>
                <a:fillRect l="-406" t="0" r="-406" b="0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223819">
            <a:off x="-4572963" y="4006074"/>
            <a:ext cx="9665112" cy="8771089"/>
          </a:xfrm>
          <a:custGeom>
            <a:avLst/>
            <a:gdLst/>
            <a:ahLst/>
            <a:cxnLst/>
            <a:rect r="r" b="b" t="t" l="l"/>
            <a:pathLst>
              <a:path h="8771089" w="9665112">
                <a:moveTo>
                  <a:pt x="0" y="0"/>
                </a:moveTo>
                <a:lnTo>
                  <a:pt x="9665112" y="0"/>
                </a:lnTo>
                <a:lnTo>
                  <a:pt x="9665112" y="8771089"/>
                </a:lnTo>
                <a:lnTo>
                  <a:pt x="0" y="8771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5971740" y="1648649"/>
            <a:ext cx="8397472" cy="7111957"/>
            <a:chOff x="0" y="0"/>
            <a:chExt cx="2211680" cy="187310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211680" cy="1873108"/>
            </a:xfrm>
            <a:custGeom>
              <a:avLst/>
              <a:gdLst/>
              <a:ahLst/>
              <a:cxnLst/>
              <a:rect r="r" b="b" t="t" l="l"/>
              <a:pathLst>
                <a:path h="1873108" w="2211680">
                  <a:moveTo>
                    <a:pt x="0" y="0"/>
                  </a:moveTo>
                  <a:lnTo>
                    <a:pt x="2211680" y="0"/>
                  </a:lnTo>
                  <a:lnTo>
                    <a:pt x="2211680" y="1873108"/>
                  </a:lnTo>
                  <a:lnTo>
                    <a:pt x="0" y="1873108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48AFF"/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9525"/>
              <a:ext cx="2211680" cy="188263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1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5132358" y="7708556"/>
            <a:ext cx="1769644" cy="1711728"/>
          </a:xfrm>
          <a:custGeom>
            <a:avLst/>
            <a:gdLst/>
            <a:ahLst/>
            <a:cxnLst/>
            <a:rect r="r" b="b" t="t" l="l"/>
            <a:pathLst>
              <a:path h="1711728" w="1769644">
                <a:moveTo>
                  <a:pt x="0" y="0"/>
                </a:moveTo>
                <a:lnTo>
                  <a:pt x="1769644" y="0"/>
                </a:lnTo>
                <a:lnTo>
                  <a:pt x="1769644" y="1711729"/>
                </a:lnTo>
                <a:lnTo>
                  <a:pt x="0" y="171172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152824" y="3232355"/>
            <a:ext cx="7994489" cy="3226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5784" indent="-297892" lvl="1">
              <a:lnSpc>
                <a:spcPts val="4304"/>
              </a:lnSpc>
              <a:buFont typeface="Arial"/>
              <a:buChar char="•"/>
            </a:pPr>
            <a:r>
              <a:rPr lang="en-US" sz="2759" i="true">
                <a:solidFill>
                  <a:srgbClr val="FFFAEB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Знайомство</a:t>
            </a:r>
          </a:p>
          <a:p>
            <a:pPr algn="l" marL="595784" indent="-297892" lvl="1">
              <a:lnSpc>
                <a:spcPts val="4304"/>
              </a:lnSpc>
              <a:buFont typeface="Arial"/>
              <a:buChar char="•"/>
            </a:pPr>
            <a:r>
              <a:rPr lang="en-US" sz="2759" i="true">
                <a:solidFill>
                  <a:srgbClr val="FFFAEB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Що таке маркетинг</a:t>
            </a:r>
          </a:p>
          <a:p>
            <a:pPr algn="l" marL="595784" indent="-297892" lvl="1">
              <a:lnSpc>
                <a:spcPts val="4304"/>
              </a:lnSpc>
              <a:buFont typeface="Arial"/>
              <a:buChar char="•"/>
            </a:pPr>
            <a:r>
              <a:rPr lang="en-US" sz="2759" i="true">
                <a:solidFill>
                  <a:srgbClr val="FFFAEB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Функції маркетингу в бізнесі</a:t>
            </a:r>
          </a:p>
          <a:p>
            <a:pPr algn="l" marL="595784" indent="-297892" lvl="1">
              <a:lnSpc>
                <a:spcPts val="4304"/>
              </a:lnSpc>
              <a:buFont typeface="Arial"/>
              <a:buChar char="•"/>
            </a:pPr>
            <a:r>
              <a:rPr lang="en-US" sz="2759" i="true">
                <a:solidFill>
                  <a:srgbClr val="FFFAEB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Стратегічний та тактичний маркетинг</a:t>
            </a:r>
          </a:p>
          <a:p>
            <a:pPr algn="l" marL="595784" indent="-297892" lvl="1">
              <a:lnSpc>
                <a:spcPts val="4304"/>
              </a:lnSpc>
              <a:buFont typeface="Arial"/>
              <a:buChar char="•"/>
            </a:pPr>
            <a:r>
              <a:rPr lang="en-US" sz="2759" i="true">
                <a:solidFill>
                  <a:srgbClr val="FFFAEB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Етапи побудови маркетингової стратегії</a:t>
            </a:r>
          </a:p>
          <a:p>
            <a:pPr algn="l">
              <a:lnSpc>
                <a:spcPts val="4304"/>
              </a:lnSpc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6085397" y="1804155"/>
            <a:ext cx="8129344" cy="7732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74"/>
              </a:lnSpc>
            </a:pPr>
            <a:r>
              <a:rPr lang="en-US" b="true" sz="4586" spc="311">
                <a:solidFill>
                  <a:srgbClr val="048AFF"/>
                </a:solidFill>
                <a:latin typeface="Now Bold"/>
                <a:ea typeface="Now Bold"/>
                <a:cs typeface="Now Bold"/>
                <a:sym typeface="Now Bold"/>
              </a:rPr>
              <a:t>Зміст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16017180" y="-1431186"/>
            <a:ext cx="3656258" cy="3656258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12" id="12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1"/>
                </a:lnSpc>
              </a:pPr>
            </a:p>
          </p:txBody>
        </p:sp>
      </p:grpSp>
      <p:sp>
        <p:nvSpPr>
          <p:cNvPr name="AutoShape 13" id="13"/>
          <p:cNvSpPr/>
          <p:nvPr/>
        </p:nvSpPr>
        <p:spPr>
          <a:xfrm>
            <a:off x="6085397" y="2796124"/>
            <a:ext cx="8129344" cy="22315"/>
          </a:xfrm>
          <a:prstGeom prst="line">
            <a:avLst/>
          </a:prstGeom>
          <a:ln cap="flat" w="38100">
            <a:solidFill>
              <a:srgbClr val="048A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689719" y="-1276542"/>
            <a:ext cx="2556280" cy="2553085"/>
          </a:xfrm>
          <a:custGeom>
            <a:avLst/>
            <a:gdLst/>
            <a:ahLst/>
            <a:cxnLst/>
            <a:rect r="r" b="b" t="t" l="l"/>
            <a:pathLst>
              <a:path h="2553085" w="2556280">
                <a:moveTo>
                  <a:pt x="0" y="0"/>
                </a:moveTo>
                <a:lnTo>
                  <a:pt x="2556280" y="0"/>
                </a:lnTo>
                <a:lnTo>
                  <a:pt x="2556280" y="2553084"/>
                </a:lnTo>
                <a:lnTo>
                  <a:pt x="0" y="2553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9589607" y="-1276542"/>
            <a:ext cx="8698393" cy="10400373"/>
            <a:chOff x="0" y="0"/>
            <a:chExt cx="8603361" cy="1028674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2794" y="-128"/>
              <a:ext cx="8606155" cy="10286874"/>
            </a:xfrm>
            <a:custGeom>
              <a:avLst/>
              <a:gdLst/>
              <a:ahLst/>
              <a:cxnLst/>
              <a:rect r="r" b="b" t="t" l="l"/>
              <a:pathLst>
                <a:path h="10286874" w="8606155">
                  <a:moveTo>
                    <a:pt x="8606155" y="10251441"/>
                  </a:moveTo>
                  <a:cubicBezTo>
                    <a:pt x="8606155" y="10284588"/>
                    <a:pt x="8595487" y="10286874"/>
                    <a:pt x="8567674" y="10286874"/>
                  </a:cubicBezTo>
                  <a:cubicBezTo>
                    <a:pt x="5713094" y="10286239"/>
                    <a:pt x="2858643" y="10286239"/>
                    <a:pt x="4064" y="10286239"/>
                  </a:cubicBezTo>
                  <a:cubicBezTo>
                    <a:pt x="0" y="10272396"/>
                    <a:pt x="6350" y="10259823"/>
                    <a:pt x="9271" y="10246996"/>
                  </a:cubicBezTo>
                  <a:cubicBezTo>
                    <a:pt x="134747" y="9685402"/>
                    <a:pt x="260350" y="9123935"/>
                    <a:pt x="386207" y="8562467"/>
                  </a:cubicBezTo>
                  <a:cubicBezTo>
                    <a:pt x="565658" y="7761986"/>
                    <a:pt x="745490" y="6961633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6"/>
                    <a:pt x="8605139" y="6846317"/>
                    <a:pt x="8606155" y="10251441"/>
                  </a:cubicBezTo>
                  <a:close/>
                </a:path>
              </a:pathLst>
            </a:custGeom>
            <a:blipFill>
              <a:blip r:embed="rId4"/>
              <a:stretch>
                <a:fillRect l="0" t="-12765" r="0" b="-12765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7584476" y="8616204"/>
            <a:ext cx="4010261" cy="4005248"/>
          </a:xfrm>
          <a:custGeom>
            <a:avLst/>
            <a:gdLst/>
            <a:ahLst/>
            <a:cxnLst/>
            <a:rect r="r" b="b" t="t" l="l"/>
            <a:pathLst>
              <a:path h="4005248" w="4010261">
                <a:moveTo>
                  <a:pt x="0" y="0"/>
                </a:moveTo>
                <a:lnTo>
                  <a:pt x="4010261" y="0"/>
                </a:lnTo>
                <a:lnTo>
                  <a:pt x="4010261" y="4005248"/>
                </a:lnTo>
                <a:lnTo>
                  <a:pt x="0" y="40052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478967" y="400511"/>
            <a:ext cx="12899449" cy="18040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73"/>
              </a:lnSpc>
            </a:pPr>
            <a:r>
              <a:rPr lang="en-US" sz="5160" b="true">
                <a:solidFill>
                  <a:srgbClr val="048AFF"/>
                </a:solidFill>
                <a:latin typeface="Now Bold"/>
                <a:ea typeface="Now Bold"/>
                <a:cs typeface="Now Bold"/>
                <a:sym typeface="Now Bold"/>
              </a:rPr>
              <a:t>Знайомство:</a:t>
            </a:r>
          </a:p>
          <a:p>
            <a:pPr algn="l">
              <a:lnSpc>
                <a:spcPts val="7173"/>
              </a:lnSpc>
            </a:pPr>
            <a:r>
              <a:rPr lang="en-US" sz="5160" b="true">
                <a:solidFill>
                  <a:srgbClr val="048AFF"/>
                </a:solidFill>
                <a:latin typeface="Now Bold"/>
                <a:ea typeface="Now Bold"/>
                <a:cs typeface="Now Bold"/>
                <a:sym typeface="Now Bold"/>
              </a:rPr>
              <a:t>Іван Блажнов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478967" y="2728054"/>
            <a:ext cx="6157357" cy="53074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84878" indent="-242439" lvl="1">
              <a:lnSpc>
                <a:spcPts val="3278"/>
              </a:lnSpc>
              <a:buFont typeface="Arial"/>
              <a:buChar char="•"/>
            </a:pPr>
            <a:r>
              <a:rPr lang="en-US" sz="224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Кандидат фіз.-мат. наук</a:t>
            </a:r>
          </a:p>
          <a:p>
            <a:pPr algn="l" marL="484878" indent="-242439" lvl="1">
              <a:lnSpc>
                <a:spcPts val="3278"/>
              </a:lnSpc>
              <a:buFont typeface="Arial"/>
              <a:buChar char="•"/>
            </a:pPr>
            <a:r>
              <a:rPr lang="en-US" sz="224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18 років в маркетингу</a:t>
            </a:r>
          </a:p>
          <a:p>
            <a:pPr algn="l" marL="484878" indent="-242439" lvl="1">
              <a:lnSpc>
                <a:spcPts val="3278"/>
              </a:lnSpc>
              <a:buFont typeface="Arial"/>
              <a:buChar char="•"/>
            </a:pPr>
            <a:r>
              <a:rPr lang="en-US" sz="224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Співзасновник “Розумні ігри” та спільноти АІ Club</a:t>
            </a:r>
          </a:p>
          <a:p>
            <a:pPr algn="l" marL="484878" indent="-242439" lvl="1">
              <a:lnSpc>
                <a:spcPts val="3278"/>
              </a:lnSpc>
              <a:buFont typeface="Arial"/>
              <a:buChar char="•"/>
            </a:pPr>
            <a:r>
              <a:rPr lang="en-US" sz="2245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Автор та власник Нейромайстерні</a:t>
            </a:r>
          </a:p>
          <a:p>
            <a:pPr algn="l">
              <a:lnSpc>
                <a:spcPts val="3278"/>
              </a:lnSpc>
            </a:pPr>
          </a:p>
          <a:p>
            <a:pPr algn="l">
              <a:lnSpc>
                <a:spcPts val="3278"/>
              </a:lnSpc>
            </a:pPr>
          </a:p>
          <a:p>
            <a:pPr algn="l" marL="484878" indent="-242439" lvl="1">
              <a:lnSpc>
                <a:spcPts val="3278"/>
              </a:lnSpc>
              <a:buFont typeface="Arial"/>
              <a:buChar char="•"/>
            </a:pPr>
            <a:r>
              <a:rPr lang="en-US" sz="2245">
                <a:solidFill>
                  <a:srgbClr val="14A9F2"/>
                </a:solidFill>
                <a:latin typeface="DM Sans"/>
                <a:ea typeface="DM Sans"/>
                <a:cs typeface="DM Sans"/>
                <a:sym typeface="DM Sans"/>
              </a:rPr>
              <a:t>TELEGRAM: t.me/IvanBlazhnovUA</a:t>
            </a:r>
          </a:p>
          <a:p>
            <a:pPr algn="l">
              <a:lnSpc>
                <a:spcPts val="3278"/>
              </a:lnSpc>
            </a:pPr>
          </a:p>
          <a:p>
            <a:pPr algn="l" marL="484878" indent="-242439" lvl="1">
              <a:lnSpc>
                <a:spcPts val="3278"/>
              </a:lnSpc>
              <a:buFont typeface="Arial"/>
              <a:buChar char="•"/>
            </a:pPr>
            <a:r>
              <a:rPr lang="en-US" sz="2245">
                <a:solidFill>
                  <a:srgbClr val="7AD3FF"/>
                </a:solidFill>
                <a:latin typeface="DM Sans"/>
                <a:ea typeface="DM Sans"/>
                <a:cs typeface="DM Sans"/>
                <a:sym typeface="DM Sans"/>
              </a:rPr>
              <a:t>Facebook: IvanBlazhnovUA</a:t>
            </a:r>
          </a:p>
          <a:p>
            <a:pPr algn="l">
              <a:lnSpc>
                <a:spcPts val="3278"/>
              </a:lnSpc>
            </a:pPr>
          </a:p>
          <a:p>
            <a:pPr algn="l" marL="484878" indent="-242439" lvl="1">
              <a:lnSpc>
                <a:spcPts val="3278"/>
              </a:lnSpc>
              <a:buFont typeface="Arial"/>
              <a:buChar char="•"/>
            </a:pPr>
            <a:r>
              <a:rPr lang="en-US" sz="2245">
                <a:solidFill>
                  <a:srgbClr val="AAD9F0"/>
                </a:solidFill>
                <a:latin typeface="DM Sans"/>
                <a:ea typeface="DM Sans"/>
                <a:cs typeface="DM Sans"/>
                <a:sym typeface="DM Sans"/>
              </a:rPr>
              <a:t>Instagram: IvanBlazhnovUA</a:t>
            </a:r>
          </a:p>
          <a:p>
            <a:pPr algn="l">
              <a:lnSpc>
                <a:spcPts val="3278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-855821" y="7696585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67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-5775948" y="-2873174"/>
            <a:ext cx="8083465" cy="8073361"/>
          </a:xfrm>
          <a:custGeom>
            <a:avLst/>
            <a:gdLst/>
            <a:ahLst/>
            <a:cxnLst/>
            <a:rect r="r" b="b" t="t" l="l"/>
            <a:pathLst>
              <a:path h="8073361" w="8083465">
                <a:moveTo>
                  <a:pt x="0" y="0"/>
                </a:moveTo>
                <a:lnTo>
                  <a:pt x="8083465" y="0"/>
                </a:lnTo>
                <a:lnTo>
                  <a:pt x="8083465" y="8073361"/>
                </a:lnTo>
                <a:lnTo>
                  <a:pt x="0" y="80733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438410" y="-5076387"/>
            <a:ext cx="9641780" cy="9629727"/>
          </a:xfrm>
          <a:custGeom>
            <a:avLst/>
            <a:gdLst/>
            <a:ahLst/>
            <a:cxnLst/>
            <a:rect r="r" b="b" t="t" l="l"/>
            <a:pathLst>
              <a:path h="9629727" w="9641780">
                <a:moveTo>
                  <a:pt x="0" y="0"/>
                </a:moveTo>
                <a:lnTo>
                  <a:pt x="9641780" y="0"/>
                </a:lnTo>
                <a:lnTo>
                  <a:pt x="9641780" y="9629728"/>
                </a:lnTo>
                <a:lnTo>
                  <a:pt x="0" y="96297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789970" y="7909420"/>
            <a:ext cx="1469330" cy="1421243"/>
          </a:xfrm>
          <a:custGeom>
            <a:avLst/>
            <a:gdLst/>
            <a:ahLst/>
            <a:cxnLst/>
            <a:rect r="r" b="b" t="t" l="l"/>
            <a:pathLst>
              <a:path h="1421243" w="1469330">
                <a:moveTo>
                  <a:pt x="0" y="0"/>
                </a:moveTo>
                <a:lnTo>
                  <a:pt x="1469330" y="0"/>
                </a:lnTo>
                <a:lnTo>
                  <a:pt x="1469330" y="1421243"/>
                </a:lnTo>
                <a:lnTo>
                  <a:pt x="0" y="14212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014943" y="1156306"/>
            <a:ext cx="5372960" cy="907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7"/>
              </a:lnSpc>
            </a:pPr>
            <a:r>
              <a:rPr lang="en-US" sz="5343" b="true">
                <a:solidFill>
                  <a:srgbClr val="048AFF"/>
                </a:solidFill>
                <a:latin typeface="Now Bold"/>
                <a:ea typeface="Now Bold"/>
                <a:cs typeface="Now Bold"/>
                <a:sym typeface="Now Bold"/>
              </a:rPr>
              <a:t>Ціль</a:t>
            </a:r>
          </a:p>
        </p:txBody>
      </p:sp>
      <p:sp>
        <p:nvSpPr>
          <p:cNvPr name="AutoShape 6" id="6"/>
          <p:cNvSpPr/>
          <p:nvPr/>
        </p:nvSpPr>
        <p:spPr>
          <a:xfrm>
            <a:off x="4149491" y="4933233"/>
            <a:ext cx="0" cy="5538134"/>
          </a:xfrm>
          <a:prstGeom prst="line">
            <a:avLst/>
          </a:prstGeom>
          <a:ln cap="flat" w="381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7" id="7"/>
          <p:cNvSpPr/>
          <p:nvPr/>
        </p:nvSpPr>
        <p:spPr>
          <a:xfrm flipH="false" flipV="false" rot="0">
            <a:off x="8984100" y="955720"/>
            <a:ext cx="1403803" cy="1403803"/>
          </a:xfrm>
          <a:custGeom>
            <a:avLst/>
            <a:gdLst/>
            <a:ahLst/>
            <a:cxnLst/>
            <a:rect r="r" b="b" t="t" l="l"/>
            <a:pathLst>
              <a:path h="1403803" w="1403803">
                <a:moveTo>
                  <a:pt x="0" y="0"/>
                </a:moveTo>
                <a:lnTo>
                  <a:pt x="1403803" y="0"/>
                </a:lnTo>
                <a:lnTo>
                  <a:pt x="1403803" y="1403803"/>
                </a:lnTo>
                <a:lnTo>
                  <a:pt x="0" y="14038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-4327715" y="6542790"/>
            <a:ext cx="9641780" cy="9629727"/>
          </a:xfrm>
          <a:custGeom>
            <a:avLst/>
            <a:gdLst/>
            <a:ahLst/>
            <a:cxnLst/>
            <a:rect r="r" b="b" t="t" l="l"/>
            <a:pathLst>
              <a:path h="9629727" w="9641780">
                <a:moveTo>
                  <a:pt x="0" y="0"/>
                </a:moveTo>
                <a:lnTo>
                  <a:pt x="9641780" y="0"/>
                </a:lnTo>
                <a:lnTo>
                  <a:pt x="9641780" y="9629727"/>
                </a:lnTo>
                <a:lnTo>
                  <a:pt x="0" y="96297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644302" y="4866558"/>
            <a:ext cx="11145668" cy="1497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58"/>
              </a:lnSpc>
            </a:pPr>
            <a:r>
              <a:rPr lang="en-US" sz="4358" b="true">
                <a:solidFill>
                  <a:srgbClr val="7AD3FF"/>
                </a:solidFill>
                <a:latin typeface="Now Bold"/>
                <a:ea typeface="Now Bold"/>
                <a:cs typeface="Now Bold"/>
                <a:sym typeface="Now Bold"/>
              </a:rPr>
              <a:t>Які питання, що цікавлять саме Вас, Ви бажаєте вирішити на курсі?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-1564225" y="-2318923"/>
            <a:ext cx="4114800" cy="4114800"/>
          </a:xfrm>
          <a:custGeom>
            <a:avLst/>
            <a:gdLst/>
            <a:ahLst/>
            <a:cxnLst/>
            <a:rect r="r" b="b" t="t" l="l"/>
            <a:pathLst>
              <a:path h="4114800" w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7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041088" y="0"/>
            <a:ext cx="6782652" cy="10287000"/>
            <a:chOff x="0" y="0"/>
            <a:chExt cx="1786377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786377" cy="2709333"/>
            </a:xfrm>
            <a:custGeom>
              <a:avLst/>
              <a:gdLst/>
              <a:ahLst/>
              <a:cxnLst/>
              <a:rect r="r" b="b" t="t" l="l"/>
              <a:pathLst>
                <a:path h="2709333" w="1786377">
                  <a:moveTo>
                    <a:pt x="0" y="0"/>
                  </a:moveTo>
                  <a:lnTo>
                    <a:pt x="1786377" y="0"/>
                  </a:lnTo>
                  <a:lnTo>
                    <a:pt x="1786377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1786377" cy="27188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1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1486492">
            <a:off x="16293175" y="4612196"/>
            <a:ext cx="3391326" cy="3387087"/>
          </a:xfrm>
          <a:custGeom>
            <a:avLst/>
            <a:gdLst/>
            <a:ahLst/>
            <a:cxnLst/>
            <a:rect r="r" b="b" t="t" l="l"/>
            <a:pathLst>
              <a:path h="3387087" w="3391326">
                <a:moveTo>
                  <a:pt x="0" y="0"/>
                </a:moveTo>
                <a:lnTo>
                  <a:pt x="3391326" y="0"/>
                </a:lnTo>
                <a:lnTo>
                  <a:pt x="3391326" y="3387087"/>
                </a:lnTo>
                <a:lnTo>
                  <a:pt x="0" y="3387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973881">
            <a:off x="12869941" y="-1899995"/>
            <a:ext cx="3391326" cy="3387087"/>
          </a:xfrm>
          <a:custGeom>
            <a:avLst/>
            <a:gdLst/>
            <a:ahLst/>
            <a:cxnLst/>
            <a:rect r="r" b="b" t="t" l="l"/>
            <a:pathLst>
              <a:path h="3387087" w="3391326">
                <a:moveTo>
                  <a:pt x="0" y="0"/>
                </a:moveTo>
                <a:lnTo>
                  <a:pt x="3391326" y="0"/>
                </a:lnTo>
                <a:lnTo>
                  <a:pt x="3391326" y="3387087"/>
                </a:lnTo>
                <a:lnTo>
                  <a:pt x="0" y="33870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6171003" y="1452902"/>
            <a:ext cx="5339762" cy="11278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119"/>
              </a:lnSpc>
              <a:spcBef>
                <a:spcPct val="0"/>
              </a:spcBef>
            </a:pPr>
            <a:r>
              <a:rPr lang="en-US" b="true" sz="6560">
                <a:solidFill>
                  <a:srgbClr val="048AFF"/>
                </a:solidFill>
                <a:latin typeface="Now Bold"/>
                <a:ea typeface="Now Bold"/>
                <a:cs typeface="Now Bold"/>
                <a:sym typeface="Now Bold"/>
              </a:rPr>
              <a:t>Маркетинг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719414" y="3343784"/>
            <a:ext cx="7194808" cy="7137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8"/>
              </a:lnSpc>
            </a:pPr>
            <a:r>
              <a:rPr lang="en-US" sz="19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Що таке маркетинг?</a:t>
            </a:r>
          </a:p>
          <a:p>
            <a:pPr algn="l">
              <a:lnSpc>
                <a:spcPts val="2888"/>
              </a:lnSpc>
            </a:pPr>
            <a:r>
              <a:rPr lang="en-US" sz="19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Які дії та процеси відносяться до сфери маркетингу?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719414" y="2811415"/>
            <a:ext cx="3054282" cy="444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9"/>
              </a:lnSpc>
            </a:pPr>
            <a:r>
              <a:rPr lang="en-US" sz="2611" b="true">
                <a:solidFill>
                  <a:srgbClr val="7AD3FF"/>
                </a:solidFill>
                <a:latin typeface="Now Bold"/>
                <a:ea typeface="Now Bold"/>
                <a:cs typeface="Now Bold"/>
                <a:sym typeface="Now Bold"/>
              </a:rPr>
              <a:t>Визначення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4803638" y="2859040"/>
            <a:ext cx="1757360" cy="1757360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0" cap="sq">
              <a:solidFill>
                <a:srgbClr val="04001E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1"/>
                </a:lnSpc>
              </a:pP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5290603" y="3329683"/>
            <a:ext cx="783430" cy="816073"/>
          </a:xfrm>
          <a:custGeom>
            <a:avLst/>
            <a:gdLst/>
            <a:ahLst/>
            <a:cxnLst/>
            <a:rect r="r" b="b" t="t" l="l"/>
            <a:pathLst>
              <a:path h="816073" w="783430">
                <a:moveTo>
                  <a:pt x="0" y="0"/>
                </a:moveTo>
                <a:lnTo>
                  <a:pt x="783430" y="0"/>
                </a:lnTo>
                <a:lnTo>
                  <a:pt x="783430" y="816073"/>
                </a:lnTo>
                <a:lnTo>
                  <a:pt x="0" y="816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4803638" y="5181410"/>
            <a:ext cx="1757360" cy="1757360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0" cap="sq">
              <a:solidFill>
                <a:srgbClr val="04001E"/>
              </a:solidFill>
              <a:prstDash val="solid"/>
              <a:miter/>
            </a:ln>
          </p:spPr>
        </p:sp>
        <p:sp>
          <p:nvSpPr>
            <p:cNvPr name="TextBox 17" id="17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1"/>
                </a:lnSpc>
              </a:pPr>
            </a:p>
          </p:txBody>
        </p:sp>
      </p:grpSp>
      <p:sp>
        <p:nvSpPr>
          <p:cNvPr name="TextBox 18" id="18"/>
          <p:cNvSpPr txBox="true"/>
          <p:nvPr/>
        </p:nvSpPr>
        <p:spPr>
          <a:xfrm rot="0">
            <a:off x="6719414" y="5762754"/>
            <a:ext cx="7194808" cy="21539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88"/>
              </a:lnSpc>
            </a:pPr>
            <a:r>
              <a:rPr lang="en-US" sz="19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Фокусування на бізнес-цілях:</a:t>
            </a:r>
          </a:p>
          <a:p>
            <a:pPr algn="l" marL="427155" indent="-213577" lvl="1">
              <a:lnSpc>
                <a:spcPts val="2888"/>
              </a:lnSpc>
              <a:buFont typeface="Arial"/>
              <a:buChar char="•"/>
            </a:pPr>
            <a:r>
              <a:rPr lang="en-US" sz="19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залучення клієнтів;</a:t>
            </a:r>
          </a:p>
          <a:p>
            <a:pPr algn="l" marL="427155" indent="-213577" lvl="1">
              <a:lnSpc>
                <a:spcPts val="2888"/>
              </a:lnSpc>
              <a:buFont typeface="Arial"/>
              <a:buChar char="•"/>
            </a:pPr>
            <a:r>
              <a:rPr lang="en-US" sz="19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створення цінності;</a:t>
            </a:r>
          </a:p>
          <a:p>
            <a:pPr algn="l" marL="427155" indent="-213577" lvl="1">
              <a:lnSpc>
                <a:spcPts val="2888"/>
              </a:lnSpc>
              <a:buFont typeface="Arial"/>
              <a:buChar char="•"/>
            </a:pPr>
            <a:r>
              <a:rPr lang="en-US" sz="19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підвищення продажів.</a:t>
            </a:r>
          </a:p>
          <a:p>
            <a:pPr algn="l">
              <a:lnSpc>
                <a:spcPts val="2888"/>
              </a:lnSpc>
            </a:pPr>
          </a:p>
          <a:p>
            <a:pPr algn="l">
              <a:lnSpc>
                <a:spcPts val="2888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6719414" y="5230385"/>
            <a:ext cx="3054282" cy="444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9"/>
              </a:lnSpc>
            </a:pPr>
            <a:r>
              <a:rPr lang="en-US" sz="2611" b="true">
                <a:solidFill>
                  <a:srgbClr val="7AD3FF"/>
                </a:solidFill>
                <a:latin typeface="Now Bold"/>
                <a:ea typeface="Now Bold"/>
                <a:cs typeface="Now Bold"/>
                <a:sym typeface="Now Bold"/>
              </a:rPr>
              <a:t>Цілі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0">
            <a:off x="5193633" y="5634304"/>
            <a:ext cx="977370" cy="883187"/>
          </a:xfrm>
          <a:custGeom>
            <a:avLst/>
            <a:gdLst/>
            <a:ahLst/>
            <a:cxnLst/>
            <a:rect r="r" b="b" t="t" l="l"/>
            <a:pathLst>
              <a:path h="883187" w="977370">
                <a:moveTo>
                  <a:pt x="0" y="0"/>
                </a:moveTo>
                <a:lnTo>
                  <a:pt x="977370" y="0"/>
                </a:lnTo>
                <a:lnTo>
                  <a:pt x="977370" y="883187"/>
                </a:lnTo>
                <a:lnTo>
                  <a:pt x="0" y="8831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4803638" y="7500940"/>
            <a:ext cx="1757360" cy="1757360"/>
            <a:chOff x="0" y="0"/>
            <a:chExt cx="812800" cy="81280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true">
              <a:gsLst>
                <a:gs pos="0">
                  <a:srgbClr val="048AFF">
                    <a:alpha val="100000"/>
                  </a:srgbClr>
                </a:gs>
                <a:gs pos="100000">
                  <a:srgbClr val="B100E8">
                    <a:alpha val="100000"/>
                  </a:srgbClr>
                </a:gs>
              </a:gsLst>
              <a:path path="circle">
                <a:fillToRect l="0" r="100000" t="0" b="100000"/>
              </a:path>
              <a:tileRect r="0" l="-100000" b="0" t="-100000"/>
            </a:gradFill>
            <a:ln w="190500" cap="sq">
              <a:solidFill>
                <a:srgbClr val="04001E"/>
              </a:solidFill>
              <a:prstDash val="solid"/>
              <a:miter/>
            </a:ln>
          </p:spPr>
        </p:sp>
        <p:sp>
          <p:nvSpPr>
            <p:cNvPr name="TextBox 23" id="23"/>
            <p:cNvSpPr txBox="true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131"/>
                </a:lnSpc>
              </a:pP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5317726" y="7851920"/>
            <a:ext cx="729185" cy="1055399"/>
          </a:xfrm>
          <a:custGeom>
            <a:avLst/>
            <a:gdLst/>
            <a:ahLst/>
            <a:cxnLst/>
            <a:rect r="r" b="b" t="t" l="l"/>
            <a:pathLst>
              <a:path h="1055399" w="729185">
                <a:moveTo>
                  <a:pt x="0" y="0"/>
                </a:moveTo>
                <a:lnTo>
                  <a:pt x="729184" y="0"/>
                </a:lnTo>
                <a:lnTo>
                  <a:pt x="729184" y="1055400"/>
                </a:lnTo>
                <a:lnTo>
                  <a:pt x="0" y="1055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6719414" y="8082284"/>
            <a:ext cx="7194808" cy="1430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27155" indent="-213577" lvl="1">
              <a:lnSpc>
                <a:spcPts val="2888"/>
              </a:lnSpc>
              <a:buFont typeface="Arial"/>
              <a:buChar char="•"/>
            </a:pPr>
            <a:r>
              <a:rPr lang="en-US" sz="19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Аналіз ринку;</a:t>
            </a:r>
          </a:p>
          <a:p>
            <a:pPr algn="l" marL="427155" indent="-213577" lvl="1">
              <a:lnSpc>
                <a:spcPts val="2888"/>
              </a:lnSpc>
              <a:buFont typeface="Arial"/>
              <a:buChar char="•"/>
            </a:pPr>
            <a:r>
              <a:rPr lang="en-US" sz="19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Визначення цільової аудиторії;</a:t>
            </a:r>
          </a:p>
          <a:p>
            <a:pPr algn="l" marL="427155" indent="-213577" lvl="1">
              <a:lnSpc>
                <a:spcPts val="2888"/>
              </a:lnSpc>
              <a:buFont typeface="Arial"/>
              <a:buChar char="•"/>
            </a:pPr>
            <a:r>
              <a:rPr lang="en-US" sz="19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формування унікальної торгової пропозиції (УТП);</a:t>
            </a:r>
          </a:p>
          <a:p>
            <a:pPr algn="l" marL="427155" indent="-213577" lvl="1">
              <a:lnSpc>
                <a:spcPts val="2888"/>
              </a:lnSpc>
              <a:buFont typeface="Arial"/>
              <a:buChar char="•"/>
            </a:pPr>
            <a:r>
              <a:rPr lang="en-US" sz="1978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Вибір каналів комунікації.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6719414" y="7549915"/>
            <a:ext cx="3054282" cy="4445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29"/>
              </a:lnSpc>
            </a:pPr>
            <a:r>
              <a:rPr lang="en-US" sz="2611" b="true">
                <a:solidFill>
                  <a:srgbClr val="7AD3FF"/>
                </a:solidFill>
                <a:latin typeface="Now Bold"/>
                <a:ea typeface="Now Bold"/>
                <a:cs typeface="Now Bold"/>
                <a:sym typeface="Now Bold"/>
              </a:rPr>
              <a:t>Приклади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00267" y="1857882"/>
            <a:ext cx="9281403" cy="983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81"/>
              </a:lnSpc>
              <a:spcBef>
                <a:spcPct val="0"/>
              </a:spcBef>
            </a:pPr>
            <a:r>
              <a:rPr lang="en-US" b="true" sz="5741">
                <a:solidFill>
                  <a:srgbClr val="048AFF"/>
                </a:solidFill>
                <a:latin typeface="Now Bold"/>
                <a:ea typeface="Now Bold"/>
                <a:cs typeface="Now Bold"/>
                <a:sym typeface="Now Bold"/>
              </a:rPr>
              <a:t>Що ж таке </a:t>
            </a:r>
            <a:r>
              <a:rPr lang="en-US" b="true" sz="5741">
                <a:solidFill>
                  <a:srgbClr val="7AD3FF"/>
                </a:solidFill>
                <a:latin typeface="Now Bold"/>
                <a:ea typeface="Now Bold"/>
                <a:cs typeface="Now Bold"/>
                <a:sym typeface="Now Bold"/>
              </a:rPr>
              <a:t>Маркетинг?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8344763" y="4270557"/>
            <a:ext cx="17894953" cy="17894953"/>
          </a:xfrm>
          <a:custGeom>
            <a:avLst/>
            <a:gdLst/>
            <a:ahLst/>
            <a:cxnLst/>
            <a:rect r="r" b="b" t="t" l="l"/>
            <a:pathLst>
              <a:path h="17894953" w="17894953">
                <a:moveTo>
                  <a:pt x="0" y="0"/>
                </a:moveTo>
                <a:lnTo>
                  <a:pt x="17894952" y="0"/>
                </a:lnTo>
                <a:lnTo>
                  <a:pt x="17894952" y="17894953"/>
                </a:lnTo>
                <a:lnTo>
                  <a:pt x="0" y="17894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824620" y="-1132633"/>
            <a:ext cx="3308580" cy="3304444"/>
          </a:xfrm>
          <a:custGeom>
            <a:avLst/>
            <a:gdLst/>
            <a:ahLst/>
            <a:cxnLst/>
            <a:rect r="r" b="b" t="t" l="l"/>
            <a:pathLst>
              <a:path h="3304444" w="3308580">
                <a:moveTo>
                  <a:pt x="0" y="0"/>
                </a:moveTo>
                <a:lnTo>
                  <a:pt x="3308580" y="0"/>
                </a:lnTo>
                <a:lnTo>
                  <a:pt x="3308580" y="3304444"/>
                </a:lnTo>
                <a:lnTo>
                  <a:pt x="0" y="33044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570927" y="6723807"/>
            <a:ext cx="3308580" cy="3304444"/>
          </a:xfrm>
          <a:custGeom>
            <a:avLst/>
            <a:gdLst/>
            <a:ahLst/>
            <a:cxnLst/>
            <a:rect r="r" b="b" t="t" l="l"/>
            <a:pathLst>
              <a:path h="3304444" w="3308580">
                <a:moveTo>
                  <a:pt x="0" y="0"/>
                </a:moveTo>
                <a:lnTo>
                  <a:pt x="3308580" y="0"/>
                </a:lnTo>
                <a:lnTo>
                  <a:pt x="3308580" y="3304444"/>
                </a:lnTo>
                <a:lnTo>
                  <a:pt x="0" y="33044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659390" y="1448631"/>
            <a:ext cx="4974320" cy="6356958"/>
          </a:xfrm>
          <a:custGeom>
            <a:avLst/>
            <a:gdLst/>
            <a:ahLst/>
            <a:cxnLst/>
            <a:rect r="r" b="b" t="t" l="l"/>
            <a:pathLst>
              <a:path h="6356958" w="4974320">
                <a:moveTo>
                  <a:pt x="0" y="0"/>
                </a:moveTo>
                <a:lnTo>
                  <a:pt x="4974320" y="0"/>
                </a:lnTo>
                <a:lnTo>
                  <a:pt x="4974320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200267" y="7491767"/>
            <a:ext cx="6677086" cy="11430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7"/>
              </a:lnSpc>
            </a:pPr>
            <a:r>
              <a:rPr lang="en-US" sz="6631" b="true">
                <a:solidFill>
                  <a:srgbClr val="B100E8"/>
                </a:solidFill>
                <a:latin typeface="Now Bold"/>
                <a:ea typeface="Now Bold"/>
                <a:cs typeface="Now Bold"/>
                <a:sym typeface="Now Bold"/>
              </a:rPr>
              <a:t>Філіп Котлер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00267" y="3468479"/>
            <a:ext cx="8525886" cy="1490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2759" i="true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Маркетинг - вид людської діяльності, спрямованої на задоволення потреб і потреб за допомогою обміну.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00267" y="1857882"/>
            <a:ext cx="9281403" cy="983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81"/>
              </a:lnSpc>
              <a:spcBef>
                <a:spcPct val="0"/>
              </a:spcBef>
            </a:pPr>
            <a:r>
              <a:rPr lang="en-US" b="true" sz="5741">
                <a:solidFill>
                  <a:srgbClr val="048AFF"/>
                </a:solidFill>
                <a:latin typeface="Now Bold"/>
                <a:ea typeface="Now Bold"/>
                <a:cs typeface="Now Bold"/>
                <a:sym typeface="Now Bold"/>
              </a:rPr>
              <a:t>Що ж таке </a:t>
            </a:r>
            <a:r>
              <a:rPr lang="en-US" b="true" sz="5741">
                <a:solidFill>
                  <a:srgbClr val="7AD3FF"/>
                </a:solidFill>
                <a:latin typeface="Now Bold"/>
                <a:ea typeface="Now Bold"/>
                <a:cs typeface="Now Bold"/>
                <a:sym typeface="Now Bold"/>
              </a:rPr>
              <a:t>Маркетинг?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8344763" y="4270557"/>
            <a:ext cx="17894953" cy="17894953"/>
          </a:xfrm>
          <a:custGeom>
            <a:avLst/>
            <a:gdLst/>
            <a:ahLst/>
            <a:cxnLst/>
            <a:rect r="r" b="b" t="t" l="l"/>
            <a:pathLst>
              <a:path h="17894953" w="17894953">
                <a:moveTo>
                  <a:pt x="0" y="0"/>
                </a:moveTo>
                <a:lnTo>
                  <a:pt x="17894952" y="0"/>
                </a:lnTo>
                <a:lnTo>
                  <a:pt x="17894952" y="17894953"/>
                </a:lnTo>
                <a:lnTo>
                  <a:pt x="0" y="17894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824620" y="-1132633"/>
            <a:ext cx="3308580" cy="3304444"/>
          </a:xfrm>
          <a:custGeom>
            <a:avLst/>
            <a:gdLst/>
            <a:ahLst/>
            <a:cxnLst/>
            <a:rect r="r" b="b" t="t" l="l"/>
            <a:pathLst>
              <a:path h="3304444" w="3308580">
                <a:moveTo>
                  <a:pt x="0" y="0"/>
                </a:moveTo>
                <a:lnTo>
                  <a:pt x="3308580" y="0"/>
                </a:lnTo>
                <a:lnTo>
                  <a:pt x="3308580" y="3304444"/>
                </a:lnTo>
                <a:lnTo>
                  <a:pt x="0" y="33044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570927" y="6723807"/>
            <a:ext cx="3308580" cy="3304444"/>
          </a:xfrm>
          <a:custGeom>
            <a:avLst/>
            <a:gdLst/>
            <a:ahLst/>
            <a:cxnLst/>
            <a:rect r="r" b="b" t="t" l="l"/>
            <a:pathLst>
              <a:path h="3304444" w="3308580">
                <a:moveTo>
                  <a:pt x="0" y="0"/>
                </a:moveTo>
                <a:lnTo>
                  <a:pt x="3308580" y="0"/>
                </a:lnTo>
                <a:lnTo>
                  <a:pt x="3308580" y="3304444"/>
                </a:lnTo>
                <a:lnTo>
                  <a:pt x="0" y="33044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852578" y="1962657"/>
            <a:ext cx="4304798" cy="4304798"/>
          </a:xfrm>
          <a:custGeom>
            <a:avLst/>
            <a:gdLst/>
            <a:ahLst/>
            <a:cxnLst/>
            <a:rect r="r" b="b" t="t" l="l"/>
            <a:pathLst>
              <a:path h="4304798" w="4304798">
                <a:moveTo>
                  <a:pt x="0" y="0"/>
                </a:moveTo>
                <a:lnTo>
                  <a:pt x="4304797" y="0"/>
                </a:lnTo>
                <a:lnTo>
                  <a:pt x="4304797" y="4304797"/>
                </a:lnTo>
                <a:lnTo>
                  <a:pt x="0" y="43047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200267" y="6945619"/>
            <a:ext cx="13103715" cy="2312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7"/>
              </a:lnSpc>
            </a:pPr>
            <a:r>
              <a:rPr lang="en-US" sz="6631" b="true">
                <a:solidFill>
                  <a:srgbClr val="B100E8"/>
                </a:solidFill>
                <a:latin typeface="Now Bold"/>
                <a:ea typeface="Now Bold"/>
                <a:cs typeface="Now Bold"/>
                <a:sym typeface="Now Bold"/>
              </a:rPr>
              <a:t>Джеррі Кауп (Jerry Kaup) - засновник MemberLink.org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00267" y="3468479"/>
            <a:ext cx="8525886" cy="1994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2759" i="true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Результативна маркетингова стратегія ґрунтується на постійному нагадуванні якісним лідам про те, що ваш оффер представляє для них цінність і може задовольнити їхні потреби.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0" t="-38888" r="0" b="-3888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200267" y="1857882"/>
            <a:ext cx="9281403" cy="983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981"/>
              </a:lnSpc>
              <a:spcBef>
                <a:spcPct val="0"/>
              </a:spcBef>
            </a:pPr>
            <a:r>
              <a:rPr lang="en-US" b="true" sz="5741">
                <a:solidFill>
                  <a:srgbClr val="048AFF"/>
                </a:solidFill>
                <a:latin typeface="Now Bold"/>
                <a:ea typeface="Now Bold"/>
                <a:cs typeface="Now Bold"/>
                <a:sym typeface="Now Bold"/>
              </a:rPr>
              <a:t>Що ж таке </a:t>
            </a:r>
            <a:r>
              <a:rPr lang="en-US" b="true" sz="5741">
                <a:solidFill>
                  <a:srgbClr val="7AD3FF"/>
                </a:solidFill>
                <a:latin typeface="Now Bold"/>
                <a:ea typeface="Now Bold"/>
                <a:cs typeface="Now Bold"/>
                <a:sym typeface="Now Bold"/>
              </a:rPr>
              <a:t>Маркетинг?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8344763" y="4270557"/>
            <a:ext cx="17894953" cy="17894953"/>
          </a:xfrm>
          <a:custGeom>
            <a:avLst/>
            <a:gdLst/>
            <a:ahLst/>
            <a:cxnLst/>
            <a:rect r="r" b="b" t="t" l="l"/>
            <a:pathLst>
              <a:path h="17894953" w="17894953">
                <a:moveTo>
                  <a:pt x="0" y="0"/>
                </a:moveTo>
                <a:lnTo>
                  <a:pt x="17894952" y="0"/>
                </a:lnTo>
                <a:lnTo>
                  <a:pt x="17894952" y="17894953"/>
                </a:lnTo>
                <a:lnTo>
                  <a:pt x="0" y="178949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824620" y="-1132633"/>
            <a:ext cx="3308580" cy="3304444"/>
          </a:xfrm>
          <a:custGeom>
            <a:avLst/>
            <a:gdLst/>
            <a:ahLst/>
            <a:cxnLst/>
            <a:rect r="r" b="b" t="t" l="l"/>
            <a:pathLst>
              <a:path h="3304444" w="3308580">
                <a:moveTo>
                  <a:pt x="0" y="0"/>
                </a:moveTo>
                <a:lnTo>
                  <a:pt x="3308580" y="0"/>
                </a:lnTo>
                <a:lnTo>
                  <a:pt x="3308580" y="3304444"/>
                </a:lnTo>
                <a:lnTo>
                  <a:pt x="0" y="33044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570927" y="6723807"/>
            <a:ext cx="3308580" cy="3304444"/>
          </a:xfrm>
          <a:custGeom>
            <a:avLst/>
            <a:gdLst/>
            <a:ahLst/>
            <a:cxnLst/>
            <a:rect r="r" b="b" t="t" l="l"/>
            <a:pathLst>
              <a:path h="3304444" w="3308580">
                <a:moveTo>
                  <a:pt x="0" y="0"/>
                </a:moveTo>
                <a:lnTo>
                  <a:pt x="3308580" y="0"/>
                </a:lnTo>
                <a:lnTo>
                  <a:pt x="3308580" y="3304444"/>
                </a:lnTo>
                <a:lnTo>
                  <a:pt x="0" y="33044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541610" y="1962657"/>
            <a:ext cx="5029317" cy="5029317"/>
          </a:xfrm>
          <a:custGeom>
            <a:avLst/>
            <a:gdLst/>
            <a:ahLst/>
            <a:cxnLst/>
            <a:rect r="r" b="b" t="t" l="l"/>
            <a:pathLst>
              <a:path h="5029317" w="5029317">
                <a:moveTo>
                  <a:pt x="0" y="0"/>
                </a:moveTo>
                <a:lnTo>
                  <a:pt x="5029317" y="0"/>
                </a:lnTo>
                <a:lnTo>
                  <a:pt x="5029317" y="5029316"/>
                </a:lnTo>
                <a:lnTo>
                  <a:pt x="0" y="50293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200267" y="6945619"/>
            <a:ext cx="11876408" cy="2312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217"/>
              </a:lnSpc>
            </a:pPr>
            <a:r>
              <a:rPr lang="en-US" sz="6631" b="true">
                <a:solidFill>
                  <a:srgbClr val="B100E8"/>
                </a:solidFill>
                <a:latin typeface="Now Bold"/>
                <a:ea typeface="Now Bold"/>
                <a:cs typeface="Now Bold"/>
                <a:sym typeface="Now Bold"/>
              </a:rPr>
              <a:t>American Marketing Association (АМА)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200267" y="3468479"/>
            <a:ext cx="8525886" cy="249966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2759" i="true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Маркетинг - це діяльність, набір інститутів і процесів, що забезпечують створення, інформування, доставку та обмін пропозицій, які мають цінність для споживачів, клієнтів, партнерів і суспільства загалом.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04976" y="9494851"/>
            <a:ext cx="2816781" cy="533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786"/>
                </a:solidFill>
                <a:latin typeface="Arimo"/>
                <a:ea typeface="Arimo"/>
                <a:cs typeface="Arimo"/>
                <a:sym typeface="Arimo"/>
              </a:rPr>
              <a:t>IvanBlazhnovUA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DAGRR32QRuk</dc:identifier>
  <dcterms:modified xsi:type="dcterms:W3CDTF">2011-08-01T06:04:30Z</dcterms:modified>
  <cp:revision>1</cp:revision>
  <dc:title>Лекція 1</dc:title>
</cp:coreProperties>
</file>